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4"/>
  </p:notesMasterIdLst>
  <p:sldIdLst>
    <p:sldId id="256" r:id="rId2"/>
    <p:sldId id="789" r:id="rId3"/>
    <p:sldId id="787" r:id="rId4"/>
    <p:sldId id="774" r:id="rId5"/>
    <p:sldId id="731" r:id="rId6"/>
    <p:sldId id="729" r:id="rId7"/>
    <p:sldId id="730" r:id="rId8"/>
    <p:sldId id="732" r:id="rId9"/>
    <p:sldId id="794" r:id="rId10"/>
    <p:sldId id="776" r:id="rId11"/>
    <p:sldId id="779" r:id="rId12"/>
    <p:sldId id="709" r:id="rId13"/>
    <p:sldId id="748" r:id="rId14"/>
    <p:sldId id="726" r:id="rId15"/>
    <p:sldId id="714" r:id="rId16"/>
    <p:sldId id="745" r:id="rId17"/>
    <p:sldId id="780" r:id="rId18"/>
    <p:sldId id="781" r:id="rId19"/>
    <p:sldId id="723" r:id="rId20"/>
    <p:sldId id="694" r:id="rId21"/>
    <p:sldId id="783" r:id="rId22"/>
    <p:sldId id="697" r:id="rId23"/>
    <p:sldId id="702" r:id="rId24"/>
    <p:sldId id="721" r:id="rId25"/>
    <p:sldId id="699" r:id="rId26"/>
    <p:sldId id="704" r:id="rId27"/>
    <p:sldId id="706" r:id="rId28"/>
    <p:sldId id="766" r:id="rId29"/>
    <p:sldId id="784" r:id="rId30"/>
    <p:sldId id="753" r:id="rId31"/>
    <p:sldId id="719" r:id="rId32"/>
    <p:sldId id="790" r:id="rId33"/>
    <p:sldId id="771" r:id="rId34"/>
    <p:sldId id="716" r:id="rId35"/>
    <p:sldId id="795" r:id="rId36"/>
    <p:sldId id="733" r:id="rId37"/>
    <p:sldId id="728" r:id="rId38"/>
    <p:sldId id="737" r:id="rId39"/>
    <p:sldId id="778" r:id="rId40"/>
    <p:sldId id="777" r:id="rId41"/>
    <p:sldId id="755" r:id="rId42"/>
    <p:sldId id="756" r:id="rId43"/>
    <p:sldId id="749" r:id="rId44"/>
    <p:sldId id="750" r:id="rId45"/>
    <p:sldId id="751" r:id="rId46"/>
    <p:sldId id="722" r:id="rId47"/>
    <p:sldId id="727" r:id="rId48"/>
    <p:sldId id="696" r:id="rId49"/>
    <p:sldId id="752" r:id="rId50"/>
    <p:sldId id="700" r:id="rId51"/>
    <p:sldId id="705" r:id="rId52"/>
    <p:sldId id="725" r:id="rId53"/>
    <p:sldId id="707" r:id="rId54"/>
    <p:sldId id="760" r:id="rId55"/>
    <p:sldId id="754" r:id="rId56"/>
    <p:sldId id="736" r:id="rId57"/>
    <p:sldId id="757" r:id="rId58"/>
    <p:sldId id="735" r:id="rId59"/>
    <p:sldId id="738" r:id="rId60"/>
    <p:sldId id="791" r:id="rId61"/>
    <p:sldId id="792" r:id="rId62"/>
    <p:sldId id="715" r:id="rId63"/>
    <p:sldId id="761" r:id="rId64"/>
    <p:sldId id="765" r:id="rId65"/>
    <p:sldId id="764" r:id="rId66"/>
    <p:sldId id="769" r:id="rId67"/>
    <p:sldId id="763" r:id="rId68"/>
    <p:sldId id="767" r:id="rId69"/>
    <p:sldId id="762" r:id="rId70"/>
    <p:sldId id="768" r:id="rId71"/>
    <p:sldId id="361" r:id="rId72"/>
    <p:sldId id="399" r:id="rId73"/>
    <p:sldId id="710" r:id="rId74"/>
    <p:sldId id="394" r:id="rId75"/>
    <p:sldId id="371" r:id="rId76"/>
    <p:sldId id="323" r:id="rId77"/>
    <p:sldId id="395" r:id="rId78"/>
    <p:sldId id="325" r:id="rId79"/>
    <p:sldId id="374" r:id="rId80"/>
    <p:sldId id="396" r:id="rId81"/>
    <p:sldId id="397" r:id="rId82"/>
    <p:sldId id="398" r:id="rId8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3464">
          <p15:clr>
            <a:srgbClr val="A4A3A4"/>
          </p15:clr>
        </p15:guide>
        <p15:guide id="3" pos="122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3F53"/>
    <a:srgbClr val="E74A6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817" autoAdjust="0"/>
    <p:restoredTop sz="94694"/>
  </p:normalViewPr>
  <p:slideViewPr>
    <p:cSldViewPr snapToGrid="0" snapToObjects="1" showGuides="1">
      <p:cViewPr varScale="1">
        <p:scale>
          <a:sx n="83" d="100"/>
          <a:sy n="83" d="100"/>
        </p:scale>
        <p:origin x="484" y="40"/>
      </p:cViewPr>
      <p:guideLst>
        <p:guide orient="horz" pos="1620"/>
        <p:guide pos="3464"/>
        <p:guide pos="122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2B0690-F888-4C35-BBF7-AD7CADFC8553}" type="datetimeFigureOut">
              <a:rPr lang="en-US" smtClean="0"/>
              <a:t>10/21/2021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45B568-ACC4-4B68-A4B7-3F52D0E56A11}" type="slidenum">
              <a:rPr lang="en-US" smtClean="0"/>
              <a:t>‹#›</a:t>
            </a:fld>
            <a:endParaRPr lang="en-US"/>
          </a:p>
        </p:txBody>
      </p:sp>
    </p:spTree>
    <p:extLst>
      <p:ext uri="{BB962C8B-B14F-4D97-AF65-F5344CB8AC3E}">
        <p14:creationId xmlns:p14="http://schemas.microsoft.com/office/powerpoint/2010/main" val="3750273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716106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3675056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2518007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1304074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349707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4071361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2165933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228085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3324085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702991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2903470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2487846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5532336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8524935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31033182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33705667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4904156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16872211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19808159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16516886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33339608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3234555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26458477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2123575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23195775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2496661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14808739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41520307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266411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26213415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32400247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10790508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443662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8087204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28990178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25983149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9448317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5815309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7123161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39585577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5814139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41074720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14658701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3630780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18329142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30772375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27440362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26880057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25663917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9405318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1763809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33734572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18002730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19759600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921955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3027788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6689142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13988410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25265747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23743969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33044094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84754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37493490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36815027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24490714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GB" baseline="0" dirty="0"/>
          </a:p>
        </p:txBody>
      </p:sp>
    </p:spTree>
    <p:extLst>
      <p:ext uri="{BB962C8B-B14F-4D97-AF65-F5344CB8AC3E}">
        <p14:creationId xmlns:p14="http://schemas.microsoft.com/office/powerpoint/2010/main" val="1170104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34171617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val="36362273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27127139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CustomShape 1"/>
          <p:cNvSpPr/>
          <p:nvPr/>
        </p:nvSpPr>
        <p:spPr>
          <a:xfrm>
            <a:off x="3884760" y="8685360"/>
            <a:ext cx="297072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C1A4AFD7-8C42-48E4-ABE1-F7B1E807C55D}" type="slidenum">
              <a:rPr lang="en-GB" sz="1200" b="0" strike="noStrike" spc="-1">
                <a:solidFill>
                  <a:srgbClr val="000000"/>
                </a:solidFill>
                <a:latin typeface="Arial"/>
                <a:ea typeface="MS PGothic"/>
              </a:rPr>
              <a:t>74</a:t>
            </a:fld>
            <a:endParaRPr lang="en-GB" sz="1200" b="0" strike="noStrike" spc="-1">
              <a:latin typeface="Arial"/>
            </a:endParaRPr>
          </a:p>
        </p:txBody>
      </p:sp>
      <p:sp>
        <p:nvSpPr>
          <p:cNvPr id="356" name="PlaceHolder 2"/>
          <p:cNvSpPr>
            <a:spLocks noGrp="1" noRot="1" noChangeAspect="1"/>
          </p:cNvSpPr>
          <p:nvPr>
            <p:ph type="sldImg"/>
          </p:nvPr>
        </p:nvSpPr>
        <p:spPr>
          <a:xfrm>
            <a:off x="381000" y="685800"/>
            <a:ext cx="6096000" cy="3429000"/>
          </a:xfrm>
          <a:prstGeom prst="rect">
            <a:avLst/>
          </a:prstGeom>
        </p:spPr>
      </p:sp>
      <p:sp>
        <p:nvSpPr>
          <p:cNvPr id="357" name="PlaceHolder 3"/>
          <p:cNvSpPr>
            <a:spLocks noGrp="1"/>
          </p:cNvSpPr>
          <p:nvPr>
            <p:ph type="body"/>
          </p:nvPr>
        </p:nvSpPr>
        <p:spPr>
          <a:xfrm>
            <a:off x="914400" y="4343400"/>
            <a:ext cx="5028120" cy="4113720"/>
          </a:xfrm>
          <a:prstGeom prst="rect">
            <a:avLst/>
          </a:prstGeom>
        </p:spPr>
        <p:txBody>
          <a:bodyPr lIns="0" tIns="0" rIns="0" bIns="0"/>
          <a:lstStyle/>
          <a:p>
            <a:endParaRPr lang="en-GB" sz="2000" b="0" strike="noStrike" spc="-1" dirty="0">
              <a:latin typeface="Arial"/>
            </a:endParaRPr>
          </a:p>
        </p:txBody>
      </p:sp>
    </p:spTree>
    <p:extLst>
      <p:ext uri="{BB962C8B-B14F-4D97-AF65-F5344CB8AC3E}">
        <p14:creationId xmlns:p14="http://schemas.microsoft.com/office/powerpoint/2010/main" val="41401448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p:cNvSpPr>
          <p:nvPr>
            <p:ph type="body"/>
          </p:nvPr>
        </p:nvSpPr>
        <p:spPr>
          <a:xfrm>
            <a:off x="756000" y="5078520"/>
            <a:ext cx="6046560" cy="4809960"/>
          </a:xfrm>
          <a:prstGeom prst="rect">
            <a:avLst/>
          </a:prstGeom>
        </p:spPr>
        <p:txBody>
          <a:bodyPr lIns="0" tIns="0" rIns="0" bIns="0"/>
          <a:lstStyle/>
          <a:p>
            <a:endParaRPr lang="en-GB" dirty="0"/>
          </a:p>
        </p:txBody>
      </p:sp>
      <p:sp>
        <p:nvSpPr>
          <p:cNvPr id="303" name="CustomShape 2"/>
          <p:cNvSpPr/>
          <p:nvPr/>
        </p:nvSpPr>
        <p:spPr>
          <a:xfrm>
            <a:off x="4282200" y="10155600"/>
            <a:ext cx="3274560" cy="533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713A6809-BD62-4748-9425-A1D28C3394A6}" type="slidenum">
              <a:rPr lang="en-GB" sz="1200" b="0" strike="noStrike" spc="-1">
                <a:solidFill>
                  <a:srgbClr val="000000"/>
                </a:solidFill>
                <a:latin typeface="Arial"/>
                <a:ea typeface="ＭＳ Ｐゴシック"/>
              </a:rPr>
              <a:t>75</a:t>
            </a:fld>
            <a:endParaRPr lang="en-GB" sz="1200" b="0" strike="noStrike" spc="-1">
              <a:latin typeface="Arial"/>
            </a:endParaRPr>
          </a:p>
        </p:txBody>
      </p:sp>
    </p:spTree>
    <p:extLst>
      <p:ext uri="{BB962C8B-B14F-4D97-AF65-F5344CB8AC3E}">
        <p14:creationId xmlns:p14="http://schemas.microsoft.com/office/powerpoint/2010/main" val="246130048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p:cNvSpPr>
          <p:nvPr>
            <p:ph type="body"/>
          </p:nvPr>
        </p:nvSpPr>
        <p:spPr>
          <a:xfrm>
            <a:off x="756000" y="5078520"/>
            <a:ext cx="6046560" cy="4809960"/>
          </a:xfrm>
          <a:prstGeom prst="rect">
            <a:avLst/>
          </a:prstGeom>
        </p:spPr>
        <p:txBody>
          <a:bodyPr lIns="0" tIns="0" rIns="0" bIns="0"/>
          <a:lstStyle/>
          <a:p>
            <a:endParaRPr lang="en-GB" dirty="0"/>
          </a:p>
        </p:txBody>
      </p:sp>
      <p:sp>
        <p:nvSpPr>
          <p:cNvPr id="303" name="CustomShape 2"/>
          <p:cNvSpPr/>
          <p:nvPr/>
        </p:nvSpPr>
        <p:spPr>
          <a:xfrm>
            <a:off x="4282200" y="10155600"/>
            <a:ext cx="3274560" cy="533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713A6809-BD62-4748-9425-A1D28C3394A6}" type="slidenum">
              <a:rPr lang="en-GB" sz="1200" b="0" strike="noStrike" spc="-1">
                <a:solidFill>
                  <a:srgbClr val="000000"/>
                </a:solidFill>
                <a:latin typeface="Arial"/>
                <a:ea typeface="ＭＳ Ｐゴシック"/>
              </a:rPr>
              <a:t>76</a:t>
            </a:fld>
            <a:endParaRPr lang="en-GB" sz="1200" b="0" strike="noStrike" spc="-1">
              <a:latin typeface="Arial"/>
            </a:endParaRPr>
          </a:p>
        </p:txBody>
      </p:sp>
    </p:spTree>
    <p:extLst>
      <p:ext uri="{BB962C8B-B14F-4D97-AF65-F5344CB8AC3E}">
        <p14:creationId xmlns:p14="http://schemas.microsoft.com/office/powerpoint/2010/main" val="334590667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p:cNvSpPr>
          <p:nvPr>
            <p:ph type="body"/>
          </p:nvPr>
        </p:nvSpPr>
        <p:spPr>
          <a:xfrm>
            <a:off x="756000" y="5078520"/>
            <a:ext cx="6046560" cy="4809960"/>
          </a:xfrm>
          <a:prstGeom prst="rect">
            <a:avLst/>
          </a:prstGeom>
        </p:spPr>
        <p:txBody>
          <a:bodyPr lIns="0" tIns="0" rIns="0" bIns="0"/>
          <a:lstStyle/>
          <a:p>
            <a:endParaRPr lang="en-GB" sz="2000" b="0" strike="noStrike" spc="-1" dirty="0">
              <a:latin typeface="Arial"/>
            </a:endParaRPr>
          </a:p>
        </p:txBody>
      </p:sp>
      <p:sp>
        <p:nvSpPr>
          <p:cNvPr id="303" name="CustomShape 2"/>
          <p:cNvSpPr/>
          <p:nvPr/>
        </p:nvSpPr>
        <p:spPr>
          <a:xfrm>
            <a:off x="4282200" y="10155600"/>
            <a:ext cx="3274560" cy="533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713A6809-BD62-4748-9425-A1D28C3394A6}" type="slidenum">
              <a:rPr lang="en-GB" sz="1200" b="0" strike="noStrike" spc="-1">
                <a:solidFill>
                  <a:srgbClr val="000000"/>
                </a:solidFill>
                <a:latin typeface="Arial"/>
                <a:ea typeface="ＭＳ Ｐゴシック"/>
              </a:rPr>
              <a:t>77</a:t>
            </a:fld>
            <a:endParaRPr lang="en-GB" sz="1200" b="0" strike="noStrike" spc="-1">
              <a:latin typeface="Arial"/>
            </a:endParaRPr>
          </a:p>
        </p:txBody>
      </p:sp>
    </p:spTree>
    <p:extLst>
      <p:ext uri="{BB962C8B-B14F-4D97-AF65-F5344CB8AC3E}">
        <p14:creationId xmlns:p14="http://schemas.microsoft.com/office/powerpoint/2010/main" val="30645761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p:cNvSpPr>
          <p:nvPr>
            <p:ph type="body"/>
          </p:nvPr>
        </p:nvSpPr>
        <p:spPr>
          <a:xfrm>
            <a:off x="756000" y="5078520"/>
            <a:ext cx="6046560" cy="4809960"/>
          </a:xfrm>
          <a:prstGeom prst="rect">
            <a:avLst/>
          </a:prstGeom>
        </p:spPr>
        <p:txBody>
          <a:bodyPr lIns="0" tIns="0" rIns="0" bIns="0"/>
          <a:lstStyle/>
          <a:p>
            <a:endParaRPr lang="en-GB" dirty="0"/>
          </a:p>
        </p:txBody>
      </p:sp>
      <p:sp>
        <p:nvSpPr>
          <p:cNvPr id="303" name="CustomShape 2"/>
          <p:cNvSpPr/>
          <p:nvPr/>
        </p:nvSpPr>
        <p:spPr>
          <a:xfrm>
            <a:off x="4282200" y="10155600"/>
            <a:ext cx="3274560" cy="533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713A6809-BD62-4748-9425-A1D28C3394A6}" type="slidenum">
              <a:rPr lang="en-GB" sz="1200" b="0" strike="noStrike" spc="-1">
                <a:solidFill>
                  <a:srgbClr val="000000"/>
                </a:solidFill>
                <a:latin typeface="Arial"/>
                <a:ea typeface="ＭＳ Ｐゴシック"/>
              </a:rPr>
              <a:t>78</a:t>
            </a:fld>
            <a:endParaRPr lang="en-GB" sz="1200" b="0" strike="noStrike" spc="-1">
              <a:latin typeface="Arial"/>
            </a:endParaRPr>
          </a:p>
        </p:txBody>
      </p:sp>
    </p:spTree>
    <p:extLst>
      <p:ext uri="{BB962C8B-B14F-4D97-AF65-F5344CB8AC3E}">
        <p14:creationId xmlns:p14="http://schemas.microsoft.com/office/powerpoint/2010/main" val="366121467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p:cNvSpPr>
          <p:nvPr>
            <p:ph type="body"/>
          </p:nvPr>
        </p:nvSpPr>
        <p:spPr>
          <a:xfrm>
            <a:off x="756000" y="5078520"/>
            <a:ext cx="6046560" cy="4809960"/>
          </a:xfrm>
          <a:prstGeom prst="rect">
            <a:avLst/>
          </a:prstGeom>
        </p:spPr>
        <p:txBody>
          <a:bodyPr lIns="0" tIns="0" rIns="0" bIns="0"/>
          <a:lstStyle/>
          <a:p>
            <a:endParaRPr lang="en-GB" dirty="0"/>
          </a:p>
        </p:txBody>
      </p:sp>
      <p:sp>
        <p:nvSpPr>
          <p:cNvPr id="303" name="CustomShape 2"/>
          <p:cNvSpPr/>
          <p:nvPr/>
        </p:nvSpPr>
        <p:spPr>
          <a:xfrm>
            <a:off x="4282200" y="10155600"/>
            <a:ext cx="3274560" cy="533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713A6809-BD62-4748-9425-A1D28C3394A6}" type="slidenum">
              <a:rPr lang="en-GB" sz="1200" b="0" strike="noStrike" spc="-1">
                <a:solidFill>
                  <a:srgbClr val="000000"/>
                </a:solidFill>
                <a:latin typeface="Arial"/>
                <a:ea typeface="ＭＳ Ｐゴシック"/>
              </a:rPr>
              <a:t>79</a:t>
            </a:fld>
            <a:endParaRPr lang="en-GB" sz="1200" b="0" strike="noStrike" spc="-1">
              <a:latin typeface="Arial"/>
            </a:endParaRPr>
          </a:p>
        </p:txBody>
      </p:sp>
    </p:spTree>
    <p:extLst>
      <p:ext uri="{BB962C8B-B14F-4D97-AF65-F5344CB8AC3E}">
        <p14:creationId xmlns:p14="http://schemas.microsoft.com/office/powerpoint/2010/main" val="38957676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p:cNvSpPr>
          <p:nvPr>
            <p:ph type="body"/>
          </p:nvPr>
        </p:nvSpPr>
        <p:spPr>
          <a:xfrm>
            <a:off x="756000" y="5078520"/>
            <a:ext cx="6046560" cy="4809960"/>
          </a:xfrm>
          <a:prstGeom prst="rect">
            <a:avLst/>
          </a:prstGeom>
        </p:spPr>
        <p:txBody>
          <a:bodyPr lIns="0" tIns="0" rIns="0" bIns="0"/>
          <a:lstStyle/>
          <a:p>
            <a:endParaRPr lang="en-GB" sz="2000" b="0" strike="noStrike" spc="-1">
              <a:latin typeface="Arial"/>
            </a:endParaRPr>
          </a:p>
        </p:txBody>
      </p:sp>
      <p:sp>
        <p:nvSpPr>
          <p:cNvPr id="303" name="CustomShape 2"/>
          <p:cNvSpPr/>
          <p:nvPr/>
        </p:nvSpPr>
        <p:spPr>
          <a:xfrm>
            <a:off x="4282200" y="10155600"/>
            <a:ext cx="3274560" cy="533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713A6809-BD62-4748-9425-A1D28C3394A6}" type="slidenum">
              <a:rPr lang="en-GB" sz="1200" b="0" strike="noStrike" spc="-1">
                <a:solidFill>
                  <a:srgbClr val="000000"/>
                </a:solidFill>
                <a:latin typeface="Arial"/>
                <a:ea typeface="ＭＳ Ｐゴシック"/>
              </a:rPr>
              <a:t>80</a:t>
            </a:fld>
            <a:endParaRPr lang="en-GB" sz="1200" b="0" strike="noStrike" spc="-1">
              <a:latin typeface="Arial"/>
            </a:endParaRPr>
          </a:p>
        </p:txBody>
      </p:sp>
    </p:spTree>
    <p:extLst>
      <p:ext uri="{BB962C8B-B14F-4D97-AF65-F5344CB8AC3E}">
        <p14:creationId xmlns:p14="http://schemas.microsoft.com/office/powerpoint/2010/main" val="360609415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p:cNvSpPr>
          <p:nvPr>
            <p:ph type="body"/>
          </p:nvPr>
        </p:nvSpPr>
        <p:spPr>
          <a:xfrm>
            <a:off x="756000" y="5078520"/>
            <a:ext cx="6046560" cy="4809960"/>
          </a:xfrm>
          <a:prstGeom prst="rect">
            <a:avLst/>
          </a:prstGeom>
        </p:spPr>
        <p:txBody>
          <a:bodyPr lIns="0" tIns="0" rIns="0" bIns="0"/>
          <a:lstStyle/>
          <a:p>
            <a:endParaRPr lang="en-GB" sz="2000" b="0" strike="noStrike" spc="-1">
              <a:latin typeface="Arial"/>
            </a:endParaRPr>
          </a:p>
        </p:txBody>
      </p:sp>
      <p:sp>
        <p:nvSpPr>
          <p:cNvPr id="303" name="CustomShape 2"/>
          <p:cNvSpPr/>
          <p:nvPr/>
        </p:nvSpPr>
        <p:spPr>
          <a:xfrm>
            <a:off x="4282200" y="10155600"/>
            <a:ext cx="3274560" cy="533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713A6809-BD62-4748-9425-A1D28C3394A6}" type="slidenum">
              <a:rPr lang="en-GB" sz="1200" b="0" strike="noStrike" spc="-1">
                <a:solidFill>
                  <a:srgbClr val="000000"/>
                </a:solidFill>
                <a:latin typeface="Arial"/>
                <a:ea typeface="ＭＳ Ｐゴシック"/>
              </a:rPr>
              <a:t>81</a:t>
            </a:fld>
            <a:endParaRPr lang="en-GB" sz="1200" b="0" strike="noStrike" spc="-1">
              <a:latin typeface="Arial"/>
            </a:endParaRPr>
          </a:p>
        </p:txBody>
      </p:sp>
    </p:spTree>
    <p:extLst>
      <p:ext uri="{BB962C8B-B14F-4D97-AF65-F5344CB8AC3E}">
        <p14:creationId xmlns:p14="http://schemas.microsoft.com/office/powerpoint/2010/main" val="2411916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38931355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p:cNvSpPr>
          <p:nvPr>
            <p:ph type="body"/>
          </p:nvPr>
        </p:nvSpPr>
        <p:spPr>
          <a:xfrm>
            <a:off x="756000" y="5078520"/>
            <a:ext cx="6046560" cy="4809960"/>
          </a:xfrm>
          <a:prstGeom prst="rect">
            <a:avLst/>
          </a:prstGeom>
        </p:spPr>
        <p:txBody>
          <a:bodyPr lIns="0" tIns="0" rIns="0" bIns="0"/>
          <a:lstStyle/>
          <a:p>
            <a:endParaRPr lang="en-GB" sz="2000" b="0" strike="noStrike" spc="-1">
              <a:latin typeface="Arial"/>
            </a:endParaRPr>
          </a:p>
        </p:txBody>
      </p:sp>
      <p:sp>
        <p:nvSpPr>
          <p:cNvPr id="303" name="CustomShape 2"/>
          <p:cNvSpPr/>
          <p:nvPr/>
        </p:nvSpPr>
        <p:spPr>
          <a:xfrm>
            <a:off x="4282200" y="10155600"/>
            <a:ext cx="3274560" cy="533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713A6809-BD62-4748-9425-A1D28C3394A6}" type="slidenum">
              <a:rPr lang="en-GB" sz="1200" b="0" strike="noStrike" spc="-1">
                <a:solidFill>
                  <a:srgbClr val="000000"/>
                </a:solidFill>
                <a:latin typeface="Arial"/>
                <a:ea typeface="ＭＳ Ｐゴシック"/>
              </a:rPr>
              <a:t>82</a:t>
            </a:fld>
            <a:endParaRPr lang="en-GB" sz="1200" b="0" strike="noStrike" spc="-1">
              <a:latin typeface="Arial"/>
            </a:endParaRPr>
          </a:p>
        </p:txBody>
      </p:sp>
    </p:spTree>
    <p:extLst>
      <p:ext uri="{BB962C8B-B14F-4D97-AF65-F5344CB8AC3E}">
        <p14:creationId xmlns:p14="http://schemas.microsoft.com/office/powerpoint/2010/main" val="2064923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Mark</a:t>
            </a:r>
          </a:p>
        </p:txBody>
      </p:sp>
    </p:spTree>
    <p:extLst>
      <p:ext uri="{BB962C8B-B14F-4D97-AF65-F5344CB8AC3E}">
        <p14:creationId xmlns:p14="http://schemas.microsoft.com/office/powerpoint/2010/main" val="35924718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0000" y="1548000"/>
            <a:ext cx="5040000" cy="1102519"/>
          </a:xfrm>
        </p:spPr>
        <p:txBody>
          <a:bodyPr/>
          <a:lstStyle>
            <a:lvl1pPr>
              <a:defRPr>
                <a:latin typeface="Corbel"/>
                <a:cs typeface="Corbel"/>
              </a:defRPr>
            </a:lvl1pPr>
          </a:lstStyle>
          <a:p>
            <a:r>
              <a:rPr lang="en-GB" dirty="0"/>
              <a:t>Click to edit Master title style</a:t>
            </a:r>
            <a:endParaRPr lang="en-US" dirty="0"/>
          </a:p>
        </p:txBody>
      </p:sp>
      <p:sp>
        <p:nvSpPr>
          <p:cNvPr id="3" name="Subtitle 2"/>
          <p:cNvSpPr>
            <a:spLocks noGrp="1"/>
          </p:cNvSpPr>
          <p:nvPr>
            <p:ph type="subTitle" idx="1"/>
          </p:nvPr>
        </p:nvSpPr>
        <p:spPr>
          <a:xfrm>
            <a:off x="449262" y="2664000"/>
            <a:ext cx="5040737" cy="1329364"/>
          </a:xfrm>
        </p:spPr>
        <p:txBody>
          <a:bodyPr/>
          <a:lstStyle>
            <a:lvl1pPr marL="0" indent="0" algn="l">
              <a:buNone/>
              <a:defRPr>
                <a:solidFill>
                  <a:schemeClr val="tx1">
                    <a:tint val="75000"/>
                  </a:schemeClr>
                </a:solidFill>
                <a:latin typeface="Corbel"/>
                <a:cs typeface="Corbe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p>
        </p:txBody>
      </p:sp>
      <p:sp>
        <p:nvSpPr>
          <p:cNvPr id="11" name="Text Placeholder 10"/>
          <p:cNvSpPr>
            <a:spLocks noGrp="1"/>
          </p:cNvSpPr>
          <p:nvPr>
            <p:ph type="body" sz="quarter" idx="10" hasCustomPrompt="1"/>
          </p:nvPr>
        </p:nvSpPr>
        <p:spPr>
          <a:xfrm>
            <a:off x="449262" y="3780000"/>
            <a:ext cx="2806112" cy="342837"/>
          </a:xfrm>
        </p:spPr>
        <p:txBody>
          <a:bodyPr/>
          <a:lstStyle>
            <a:lvl1pPr marL="0" indent="0">
              <a:buNone/>
              <a:defRPr sz="1400" b="1" cap="all">
                <a:solidFill>
                  <a:srgbClr val="C63F53"/>
                </a:solidFill>
              </a:defRPr>
            </a:lvl1pPr>
          </a:lstStyle>
          <a:p>
            <a:pPr lvl="0"/>
            <a:r>
              <a:rPr lang="en-GB" dirty="0"/>
              <a:t>Date</a:t>
            </a:r>
            <a:endParaRPr lang="en-US" dirty="0"/>
          </a:p>
        </p:txBody>
      </p:sp>
      <p:pic>
        <p:nvPicPr>
          <p:cNvPr id="5" name="Picture 4">
            <a:extLst>
              <a:ext uri="{FF2B5EF4-FFF2-40B4-BE49-F238E27FC236}">
                <a16:creationId xmlns:a16="http://schemas.microsoft.com/office/drawing/2014/main" id="{11D4184D-1B73-914A-B5B2-EDE5C672F502}"/>
              </a:ext>
            </a:extLst>
          </p:cNvPr>
          <p:cNvPicPr>
            <a:picLocks noChangeAspect="1"/>
          </p:cNvPicPr>
          <p:nvPr userDrawn="1"/>
        </p:nvPicPr>
        <p:blipFill>
          <a:blip r:embed="rId2"/>
          <a:stretch>
            <a:fillRect/>
          </a:stretch>
        </p:blipFill>
        <p:spPr>
          <a:xfrm>
            <a:off x="5498709" y="0"/>
            <a:ext cx="3644900" cy="3733800"/>
          </a:xfrm>
          <a:prstGeom prst="rect">
            <a:avLst/>
          </a:prstGeom>
        </p:spPr>
      </p:pic>
      <p:pic>
        <p:nvPicPr>
          <p:cNvPr id="9" name="Picture 8">
            <a:extLst>
              <a:ext uri="{FF2B5EF4-FFF2-40B4-BE49-F238E27FC236}">
                <a16:creationId xmlns:a16="http://schemas.microsoft.com/office/drawing/2014/main" id="{8C87965A-3299-7842-AB3A-A5C7DDCDBC46}"/>
              </a:ext>
            </a:extLst>
          </p:cNvPr>
          <p:cNvPicPr>
            <a:picLocks noChangeAspect="1"/>
          </p:cNvPicPr>
          <p:nvPr userDrawn="1"/>
        </p:nvPicPr>
        <p:blipFill>
          <a:blip r:embed="rId3"/>
          <a:stretch>
            <a:fillRect/>
          </a:stretch>
        </p:blipFill>
        <p:spPr>
          <a:xfrm>
            <a:off x="450000" y="432000"/>
            <a:ext cx="1735200" cy="899497"/>
          </a:xfrm>
          <a:prstGeom prst="rect">
            <a:avLst/>
          </a:prstGeom>
        </p:spPr>
      </p:pic>
    </p:spTree>
    <p:extLst>
      <p:ext uri="{BB962C8B-B14F-4D97-AF65-F5344CB8AC3E}">
        <p14:creationId xmlns:p14="http://schemas.microsoft.com/office/powerpoint/2010/main" val="671832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72000" y="432000"/>
            <a:ext cx="4507867" cy="389017"/>
          </a:xfrm>
        </p:spPr>
        <p:txBody>
          <a:bodyPr/>
          <a:lstStyle>
            <a:lvl1pPr>
              <a:defRPr sz="2400" baseline="0"/>
            </a:lvl1pPr>
          </a:lstStyle>
          <a:p>
            <a:r>
              <a:rPr lang="en-GB" dirty="0"/>
              <a:t>Click to edit Master title style</a:t>
            </a:r>
            <a:endParaRPr lang="en-US" dirty="0"/>
          </a:p>
        </p:txBody>
      </p:sp>
      <p:sp>
        <p:nvSpPr>
          <p:cNvPr id="3" name="Content Placeholder 2"/>
          <p:cNvSpPr>
            <a:spLocks noGrp="1"/>
          </p:cNvSpPr>
          <p:nvPr>
            <p:ph idx="1"/>
          </p:nvPr>
        </p:nvSpPr>
        <p:spPr>
          <a:xfrm>
            <a:off x="450000" y="1520902"/>
            <a:ext cx="5049100" cy="294294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Picture Placeholder 7"/>
          <p:cNvSpPr>
            <a:spLocks noGrp="1"/>
          </p:cNvSpPr>
          <p:nvPr>
            <p:ph type="pic" sz="quarter" idx="13"/>
          </p:nvPr>
        </p:nvSpPr>
        <p:spPr>
          <a:xfrm>
            <a:off x="5759999" y="431999"/>
            <a:ext cx="2952000" cy="4031847"/>
          </a:xfrm>
        </p:spPr>
        <p:txBody>
          <a:bodyPr/>
          <a:lstStyle/>
          <a:p>
            <a:endParaRPr lang="en-US" dirty="0"/>
          </a:p>
        </p:txBody>
      </p:sp>
      <p:pic>
        <p:nvPicPr>
          <p:cNvPr id="6" name="Picture 5">
            <a:extLst>
              <a:ext uri="{FF2B5EF4-FFF2-40B4-BE49-F238E27FC236}">
                <a16:creationId xmlns:a16="http://schemas.microsoft.com/office/drawing/2014/main" id="{967AB104-3995-F94E-8769-3AA8298A580C}"/>
              </a:ext>
            </a:extLst>
          </p:cNvPr>
          <p:cNvPicPr>
            <a:picLocks noChangeAspect="1"/>
          </p:cNvPicPr>
          <p:nvPr userDrawn="1"/>
        </p:nvPicPr>
        <p:blipFill>
          <a:blip r:embed="rId2"/>
          <a:stretch>
            <a:fillRect/>
          </a:stretch>
        </p:blipFill>
        <p:spPr>
          <a:xfrm>
            <a:off x="245307" y="345638"/>
            <a:ext cx="576000" cy="576000"/>
          </a:xfrm>
          <a:prstGeom prst="rect">
            <a:avLst/>
          </a:prstGeom>
        </p:spPr>
      </p:pic>
    </p:spTree>
    <p:extLst>
      <p:ext uri="{BB962C8B-B14F-4D97-AF65-F5344CB8AC3E}">
        <p14:creationId xmlns:p14="http://schemas.microsoft.com/office/powerpoint/2010/main" val="3974092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72000" y="432000"/>
            <a:ext cx="4499400" cy="389017"/>
          </a:xfrm>
        </p:spPr>
        <p:txBody>
          <a:bodyPr/>
          <a:lstStyle/>
          <a:p>
            <a:r>
              <a:rPr lang="en-GB" dirty="0"/>
              <a:t>Click to edit Master title style</a:t>
            </a:r>
            <a:endParaRPr lang="en-US" dirty="0"/>
          </a:p>
        </p:txBody>
      </p:sp>
      <p:pic>
        <p:nvPicPr>
          <p:cNvPr id="5" name="Picture 4">
            <a:extLst>
              <a:ext uri="{FF2B5EF4-FFF2-40B4-BE49-F238E27FC236}">
                <a16:creationId xmlns:a16="http://schemas.microsoft.com/office/drawing/2014/main" id="{C6036C0F-039D-2843-8AE7-5DD439CA4E11}"/>
              </a:ext>
            </a:extLst>
          </p:cNvPr>
          <p:cNvPicPr>
            <a:picLocks noChangeAspect="1"/>
          </p:cNvPicPr>
          <p:nvPr userDrawn="1"/>
        </p:nvPicPr>
        <p:blipFill>
          <a:blip r:embed="rId2"/>
          <a:stretch>
            <a:fillRect/>
          </a:stretch>
        </p:blipFill>
        <p:spPr>
          <a:xfrm>
            <a:off x="245307" y="345638"/>
            <a:ext cx="576000" cy="576000"/>
          </a:xfrm>
          <a:prstGeom prst="rect">
            <a:avLst/>
          </a:prstGeom>
        </p:spPr>
      </p:pic>
    </p:spTree>
    <p:extLst>
      <p:ext uri="{BB962C8B-B14F-4D97-AF65-F5344CB8AC3E}">
        <p14:creationId xmlns:p14="http://schemas.microsoft.com/office/powerpoint/2010/main" val="1508530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Title 1"/>
          <p:cNvSpPr>
            <a:spLocks noGrp="1"/>
          </p:cNvSpPr>
          <p:nvPr>
            <p:ph type="title"/>
          </p:nvPr>
        </p:nvSpPr>
        <p:spPr>
          <a:xfrm>
            <a:off x="0" y="383400"/>
            <a:ext cx="9144000" cy="389017"/>
          </a:xfrm>
        </p:spPr>
        <p:txBody>
          <a:bodyPr/>
          <a:lstStyle/>
          <a:p>
            <a:r>
              <a:rPr lang="en-US"/>
              <a:t>Click to edit Master title style</a:t>
            </a:r>
            <a:endParaRPr lang="en-GB"/>
          </a:p>
        </p:txBody>
      </p:sp>
      <p:sp>
        <p:nvSpPr>
          <p:cNvPr id="10" name="Slide Number Placeholder 5"/>
          <p:cNvSpPr>
            <a:spLocks noGrp="1"/>
          </p:cNvSpPr>
          <p:nvPr>
            <p:ph type="sldNum" sz="quarter" idx="4"/>
          </p:nvPr>
        </p:nvSpPr>
        <p:spPr>
          <a:xfrm>
            <a:off x="8657112" y="4819635"/>
            <a:ext cx="3960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5B62F09-BE78-43CC-8BA1-A85FC91239C1}" type="slidenum">
              <a:rPr lang="en-GB" smtClean="0"/>
              <a:pPr/>
              <a:t>‹#›</a:t>
            </a:fld>
            <a:endParaRPr lang="en-GB" dirty="0"/>
          </a:p>
        </p:txBody>
      </p:sp>
      <p:sp>
        <p:nvSpPr>
          <p:cNvPr id="11" name="Footer Placeholder 3"/>
          <p:cNvSpPr>
            <a:spLocks noGrp="1"/>
          </p:cNvSpPr>
          <p:nvPr>
            <p:ph type="ftr" sz="quarter" idx="3"/>
          </p:nvPr>
        </p:nvSpPr>
        <p:spPr>
          <a:xfrm>
            <a:off x="6317674" y="4819635"/>
            <a:ext cx="2339439" cy="273844"/>
          </a:xfrm>
          <a:prstGeom prst="rect">
            <a:avLst/>
          </a:prstGeom>
          <a:noFill/>
        </p:spPr>
        <p:txBody>
          <a:bodyPr/>
          <a:lstStyle>
            <a:lvl1pPr algn="r">
              <a:defRPr sz="1200">
                <a:ln>
                  <a:noFill/>
                </a:ln>
                <a:solidFill>
                  <a:schemeClr val="accent1">
                    <a:alpha val="50000"/>
                  </a:schemeClr>
                </a:solidFill>
              </a:defRPr>
            </a:lvl1pPr>
          </a:lstStyle>
          <a:p>
            <a:r>
              <a:rPr lang="en-GB" b="1" dirty="0">
                <a:solidFill>
                  <a:srgbClr val="FF0000">
                    <a:alpha val="70000"/>
                  </a:srgbClr>
                </a:solidFill>
              </a:rPr>
              <a:t>Energy</a:t>
            </a:r>
            <a:r>
              <a:rPr lang="en-GB" b="1" dirty="0">
                <a:solidFill>
                  <a:srgbClr val="00B050">
                    <a:alpha val="70000"/>
                  </a:srgbClr>
                </a:solidFill>
              </a:rPr>
              <a:t>Space</a:t>
            </a:r>
            <a:r>
              <a:rPr lang="en-GB" b="1" dirty="0">
                <a:solidFill>
                  <a:srgbClr val="0070C0">
                    <a:alpha val="70000"/>
                  </a:srgbClr>
                </a:solidFill>
              </a:rPr>
              <a:t>Time</a:t>
            </a:r>
            <a:r>
              <a:rPr lang="en-GB" dirty="0">
                <a:solidFill>
                  <a:schemeClr val="tx1">
                    <a:alpha val="50000"/>
                  </a:schemeClr>
                </a:solidFill>
              </a:rPr>
              <a:t> group</a:t>
            </a:r>
          </a:p>
        </p:txBody>
      </p:sp>
    </p:spTree>
    <p:extLst>
      <p:ext uri="{BB962C8B-B14F-4D97-AF65-F5344CB8AC3E}">
        <p14:creationId xmlns:p14="http://schemas.microsoft.com/office/powerpoint/2010/main" val="2903465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0000" y="432000"/>
            <a:ext cx="5040000" cy="389017"/>
          </a:xfrm>
          <a:prstGeom prst="rect">
            <a:avLst/>
          </a:prstGeom>
        </p:spPr>
        <p:txBody>
          <a:bodyPr vert="horz" lIns="0" tIns="0" rIns="0" bIns="0" rtlCol="0" anchor="t" anchorCtr="0">
            <a:spAutoFit/>
          </a:bodyPr>
          <a:lstStyle/>
          <a:p>
            <a:r>
              <a:rPr lang="en-GB" dirty="0"/>
              <a:t>Click to edit Master title style</a:t>
            </a:r>
            <a:endParaRPr lang="en-US" dirty="0"/>
          </a:p>
        </p:txBody>
      </p:sp>
      <p:sp>
        <p:nvSpPr>
          <p:cNvPr id="3" name="Text Placeholder 2"/>
          <p:cNvSpPr>
            <a:spLocks noGrp="1"/>
          </p:cNvSpPr>
          <p:nvPr>
            <p:ph type="body" idx="1"/>
          </p:nvPr>
        </p:nvSpPr>
        <p:spPr>
          <a:xfrm>
            <a:off x="450000" y="1520902"/>
            <a:ext cx="5040000" cy="28669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Rectangle 6"/>
          <p:cNvSpPr/>
          <p:nvPr userDrawn="1"/>
        </p:nvSpPr>
        <p:spPr>
          <a:xfrm>
            <a:off x="0" y="4670272"/>
            <a:ext cx="9144000" cy="54000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CREDS-Logo.eps"/>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57200" y="4763649"/>
            <a:ext cx="1025765" cy="334365"/>
          </a:xfrm>
          <a:prstGeom prst="rect">
            <a:avLst/>
          </a:prstGeom>
        </p:spPr>
      </p:pic>
      <p:sp>
        <p:nvSpPr>
          <p:cNvPr id="5" name="TextBox 4">
            <a:extLst>
              <a:ext uri="{FF2B5EF4-FFF2-40B4-BE49-F238E27FC236}">
                <a16:creationId xmlns:a16="http://schemas.microsoft.com/office/drawing/2014/main" id="{6CA13C5C-D498-7540-ADD0-8D106CC591F6}"/>
              </a:ext>
            </a:extLst>
          </p:cNvPr>
          <p:cNvSpPr txBox="1"/>
          <p:nvPr userDrawn="1"/>
        </p:nvSpPr>
        <p:spPr>
          <a:xfrm>
            <a:off x="6851321" y="4806175"/>
            <a:ext cx="1865086" cy="215444"/>
          </a:xfrm>
          <a:prstGeom prst="rect">
            <a:avLst/>
          </a:prstGeom>
          <a:noFill/>
        </p:spPr>
        <p:txBody>
          <a:bodyPr wrap="square" lIns="0" tIns="0" rIns="0" bIns="0" rtlCol="0">
            <a:spAutoFit/>
          </a:bodyPr>
          <a:lstStyle/>
          <a:p>
            <a:pPr algn="r"/>
            <a:r>
              <a:rPr lang="en-US" sz="1400" b="1" dirty="0" err="1">
                <a:solidFill>
                  <a:schemeClr val="bg1"/>
                </a:solidFill>
                <a:latin typeface="Corbel" panose="020B0503020204020204" pitchFamily="34" charset="0"/>
              </a:rPr>
              <a:t>www.creds.ac.uk</a:t>
            </a:r>
            <a:endParaRPr lang="en-US" sz="1400" b="1" dirty="0">
              <a:solidFill>
                <a:schemeClr val="bg1"/>
              </a:solidFill>
              <a:latin typeface="Corbel" panose="020B0503020204020204" pitchFamily="34" charset="0"/>
            </a:endParaRPr>
          </a:p>
        </p:txBody>
      </p:sp>
      <p:sp>
        <p:nvSpPr>
          <p:cNvPr id="12" name="TextBox 11">
            <a:extLst>
              <a:ext uri="{FF2B5EF4-FFF2-40B4-BE49-F238E27FC236}">
                <a16:creationId xmlns:a16="http://schemas.microsoft.com/office/drawing/2014/main" id="{C3C504C1-95BF-E942-8D90-38D7633464F5}"/>
              </a:ext>
            </a:extLst>
          </p:cNvPr>
          <p:cNvSpPr txBox="1"/>
          <p:nvPr userDrawn="1"/>
        </p:nvSpPr>
        <p:spPr>
          <a:xfrm>
            <a:off x="2307930" y="4831005"/>
            <a:ext cx="2585603" cy="184666"/>
          </a:xfrm>
          <a:prstGeom prst="rect">
            <a:avLst/>
          </a:prstGeom>
          <a:noFill/>
        </p:spPr>
        <p:txBody>
          <a:bodyPr wrap="square" lIns="0" tIns="0" rIns="0" bIns="0" rtlCol="0">
            <a:spAutoFit/>
          </a:bodyPr>
          <a:lstStyle/>
          <a:p>
            <a:pPr algn="l"/>
            <a:r>
              <a:rPr lang="en-GB" sz="1200" b="1" cap="all" spc="100" baseline="0" dirty="0">
                <a:solidFill>
                  <a:schemeClr val="bg1"/>
                </a:solidFill>
                <a:latin typeface="+mj-lt"/>
              </a:rPr>
              <a:t>Decarbonisation of heat</a:t>
            </a:r>
          </a:p>
        </p:txBody>
      </p:sp>
      <p:pic>
        <p:nvPicPr>
          <p:cNvPr id="9" name="Picture 8">
            <a:extLst>
              <a:ext uri="{FF2B5EF4-FFF2-40B4-BE49-F238E27FC236}">
                <a16:creationId xmlns:a16="http://schemas.microsoft.com/office/drawing/2014/main" id="{52E99050-1500-0847-9CDE-996252241025}"/>
              </a:ext>
            </a:extLst>
          </p:cNvPr>
          <p:cNvPicPr>
            <a:picLocks noChangeAspect="1"/>
          </p:cNvPicPr>
          <p:nvPr userDrawn="1"/>
        </p:nvPicPr>
        <p:blipFill>
          <a:blip r:embed="rId7"/>
          <a:stretch>
            <a:fillRect/>
          </a:stretch>
        </p:blipFill>
        <p:spPr>
          <a:xfrm>
            <a:off x="1956575" y="4814272"/>
            <a:ext cx="251999" cy="251999"/>
          </a:xfrm>
          <a:prstGeom prst="rect">
            <a:avLst/>
          </a:prstGeom>
        </p:spPr>
      </p:pic>
      <p:pic>
        <p:nvPicPr>
          <p:cNvPr id="11" name="Picture 10">
            <a:extLst>
              <a:ext uri="{FF2B5EF4-FFF2-40B4-BE49-F238E27FC236}">
                <a16:creationId xmlns:a16="http://schemas.microsoft.com/office/drawing/2014/main" id="{A77E549C-0B86-F840-9F01-E8F85D668B5A}"/>
              </a:ext>
            </a:extLst>
          </p:cNvPr>
          <p:cNvPicPr>
            <a:picLocks noChangeAspect="1"/>
          </p:cNvPicPr>
          <p:nvPr userDrawn="1"/>
        </p:nvPicPr>
        <p:blipFill>
          <a:blip r:embed="rId8"/>
          <a:stretch>
            <a:fillRect/>
          </a:stretch>
        </p:blipFill>
        <p:spPr>
          <a:xfrm>
            <a:off x="5837822" y="4773054"/>
            <a:ext cx="1233191" cy="360000"/>
          </a:xfrm>
          <a:prstGeom prst="rect">
            <a:avLst/>
          </a:prstGeom>
        </p:spPr>
      </p:pic>
    </p:spTree>
    <p:extLst>
      <p:ext uri="{BB962C8B-B14F-4D97-AF65-F5344CB8AC3E}">
        <p14:creationId xmlns:p14="http://schemas.microsoft.com/office/powerpoint/2010/main" val="3001254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6" r:id="rId4"/>
  </p:sldLayoutIdLst>
  <p:txStyles>
    <p:titleStyle>
      <a:lvl1pPr algn="l" defTabSz="457200" rtl="0" eaLnBrk="1" latinLnBrk="0" hangingPunct="1">
        <a:lnSpc>
          <a:spcPts val="3200"/>
        </a:lnSpc>
        <a:spcBef>
          <a:spcPct val="0"/>
        </a:spcBef>
        <a:buNone/>
        <a:defRPr sz="2400" b="1" i="0" kern="1200" baseline="0">
          <a:solidFill>
            <a:schemeClr val="tx1"/>
          </a:solidFill>
          <a:latin typeface="Corbel"/>
          <a:ea typeface="+mj-ea"/>
          <a:cs typeface="Corbel"/>
        </a:defRPr>
      </a:lvl1pPr>
    </p:titleStyle>
    <p:bodyStyle>
      <a:lvl1pPr marL="342900" indent="-342900" algn="l" defTabSz="457200" rtl="0" eaLnBrk="1" latinLnBrk="0" hangingPunct="1">
        <a:lnSpc>
          <a:spcPts val="2000"/>
        </a:lnSpc>
        <a:spcBef>
          <a:spcPts val="0"/>
        </a:spcBef>
        <a:spcAft>
          <a:spcPts val="600"/>
        </a:spcAft>
        <a:buFont typeface="Arial"/>
        <a:buChar char="•"/>
        <a:defRPr sz="1800" b="0" i="0" kern="1200" baseline="0">
          <a:solidFill>
            <a:schemeClr val="tx1"/>
          </a:solidFill>
          <a:latin typeface="Corbel"/>
          <a:ea typeface="+mn-ea"/>
          <a:cs typeface="Corbel"/>
        </a:defRPr>
      </a:lvl1pPr>
      <a:lvl2pPr marL="742950" indent="-285750" algn="l" defTabSz="457200" rtl="0" eaLnBrk="1" latinLnBrk="0" hangingPunct="1">
        <a:lnSpc>
          <a:spcPts val="2000"/>
        </a:lnSpc>
        <a:spcBef>
          <a:spcPts val="0"/>
        </a:spcBef>
        <a:spcAft>
          <a:spcPts val="600"/>
        </a:spcAft>
        <a:buFont typeface="Arial"/>
        <a:buChar char="–"/>
        <a:defRPr sz="1800" b="0" i="0" kern="1200" baseline="0">
          <a:solidFill>
            <a:schemeClr val="tx1"/>
          </a:solidFill>
          <a:latin typeface="Corbel"/>
          <a:ea typeface="+mn-ea"/>
          <a:cs typeface="Corbel"/>
        </a:defRPr>
      </a:lvl2pPr>
      <a:lvl3pPr marL="1143000" indent="-228600" algn="l" defTabSz="457200" rtl="0" eaLnBrk="1" latinLnBrk="0" hangingPunct="1">
        <a:lnSpc>
          <a:spcPts val="2000"/>
        </a:lnSpc>
        <a:spcBef>
          <a:spcPts val="0"/>
        </a:spcBef>
        <a:spcAft>
          <a:spcPts val="600"/>
        </a:spcAft>
        <a:buFont typeface="Arial"/>
        <a:buChar char="•"/>
        <a:defRPr sz="1800" b="0" i="0" kern="1200" baseline="0">
          <a:solidFill>
            <a:schemeClr val="tx1"/>
          </a:solidFill>
          <a:latin typeface="Corbel"/>
          <a:ea typeface="+mn-ea"/>
          <a:cs typeface="Corbel"/>
        </a:defRPr>
      </a:lvl3pPr>
      <a:lvl4pPr marL="1600200" indent="-228600" algn="l" defTabSz="457200" rtl="0" eaLnBrk="1" latinLnBrk="0" hangingPunct="1">
        <a:lnSpc>
          <a:spcPts val="2000"/>
        </a:lnSpc>
        <a:spcBef>
          <a:spcPts val="0"/>
        </a:spcBef>
        <a:spcAft>
          <a:spcPts val="600"/>
        </a:spcAft>
        <a:buFont typeface="Arial"/>
        <a:buChar char="–"/>
        <a:defRPr sz="1800" b="0" i="0" kern="1200" baseline="0">
          <a:solidFill>
            <a:schemeClr val="tx1"/>
          </a:solidFill>
          <a:latin typeface="Corbel"/>
          <a:ea typeface="+mn-ea"/>
          <a:cs typeface="Corbel"/>
        </a:defRPr>
      </a:lvl4pPr>
      <a:lvl5pPr marL="2057400" indent="-228600" algn="l" defTabSz="457200" rtl="0" eaLnBrk="1" latinLnBrk="0" hangingPunct="1">
        <a:lnSpc>
          <a:spcPts val="2000"/>
        </a:lnSpc>
        <a:spcBef>
          <a:spcPts val="0"/>
        </a:spcBef>
        <a:spcAft>
          <a:spcPts val="600"/>
        </a:spcAft>
        <a:buFont typeface="Arial"/>
        <a:buChar char="»"/>
        <a:defRPr sz="1800" b="0" i="0" kern="1200" baseline="0">
          <a:solidFill>
            <a:schemeClr val="tx1"/>
          </a:solidFill>
          <a:latin typeface="Corbel"/>
          <a:ea typeface="+mn-ea"/>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0.emf"/></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5.emf"/></Relationships>
</file>

<file path=ppt/slides/_rels/slide2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9.emf"/></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6.emf"/></Relationships>
</file>

<file path=ppt/slides/_rels/slide2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7.jpeg"/><Relationship Id="rId7" Type="http://schemas.openxmlformats.org/officeDocument/2006/relationships/image" Target="../media/image11.gif"/><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sv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50.emf"/></Relationships>
</file>

<file path=ppt/slides/_rels/slide3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53.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56.e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https://ens.dk/en/our-services/projections-and-models/technology-data"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70.emf"/><Relationship Id="rId4" Type="http://schemas.openxmlformats.org/officeDocument/2006/relationships/image" Target="../media/image69.emf"/></Relationships>
</file>

<file path=ppt/slides/_rels/slide52.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73.emf"/></Relationships>
</file>

<file path=ppt/slides/_rels/slide54.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hyperlink" Target="https://www.researchsquare.com/article/rs-638496/v1" TargetMode="External"/><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image" Target="../media/image78.emf"/><Relationship Id="rId5" Type="http://schemas.openxmlformats.org/officeDocument/2006/relationships/image" Target="../media/image77.emf"/><Relationship Id="rId4" Type="http://schemas.openxmlformats.org/officeDocument/2006/relationships/hyperlink" Target="https://assets.publishing.service.gov.uk/government/uploads/system/uploads/attachment_data/file/663101/BEIS_2017_Fossil_Fuel_Price_Assumptions.pdf"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hyperlink" Target="https://ieaghg.org/publications/technical-reports/reports-list/9-technical-reports/956-2018-05-the-ccs-project-at-air-products-port-arthur-hydrogen-production-facility" TargetMode="External"/><Relationship Id="rId2" Type="http://schemas.openxmlformats.org/officeDocument/2006/relationships/notesSlide" Target="../notesSlides/notesSlide65.xml"/><Relationship Id="rId1" Type="http://schemas.openxmlformats.org/officeDocument/2006/relationships/slideLayout" Target="../slideLayouts/slideLayout3.xml"/><Relationship Id="rId5" Type="http://schemas.openxmlformats.org/officeDocument/2006/relationships/image" Target="../media/image80.emf"/><Relationship Id="rId4" Type="http://schemas.openxmlformats.org/officeDocument/2006/relationships/hyperlink" Target="https://open.alberta.ca/dataset/00bafb16-6e20-407b-9752-77acec295ff7/resource/c9d793d5-2381-4508-be37-6af329828c68/download/quest-2017-annual-summary-report.pdf"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ramboll.com/projects/re/mongstad_chp_plant" TargetMode="External"/><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81.emf"/></Relationships>
</file>

<file path=ppt/slides/_rels/slide69.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83.emf"/></Relationships>
</file>

<file path=ppt/slides/_rels/slide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6.gif"/></Relationships>
</file>

<file path=ppt/slides/_rels/slide70.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85.emf"/></Relationships>
</file>

<file path=ppt/slides/_rels/slide7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9.xml"/><Relationship Id="rId1" Type="http://schemas.openxmlformats.org/officeDocument/2006/relationships/slideLayout" Target="../slideLayouts/slideLayout4.xml"/><Relationship Id="rId4" Type="http://schemas.openxmlformats.org/officeDocument/2006/relationships/image" Target="../media/image87.gif"/></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89.png"/></Relationships>
</file>

<file path=ppt/slides/_rels/slide7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2.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92.png"/><Relationship Id="rId4" Type="http://schemas.openxmlformats.org/officeDocument/2006/relationships/image" Target="../media/image91.png"/></Relationships>
</file>

<file path=ppt/slides/_rels/slide7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image" Target="../media/image94.png"/></Relationships>
</file>

<file path=ppt/slides/_rels/slide7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4.xml"/><Relationship Id="rId1" Type="http://schemas.openxmlformats.org/officeDocument/2006/relationships/slideLayout" Target="../slideLayouts/slideLayout4.xml"/><Relationship Id="rId4" Type="http://schemas.openxmlformats.org/officeDocument/2006/relationships/image" Target="../media/image96.png"/></Relationships>
</file>

<file path=ppt/slides/_rels/slide7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image" Target="../media/image98.png"/></Relationships>
</file>

<file path=ppt/slides/_rels/slide7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6.xml"/><Relationship Id="rId1" Type="http://schemas.openxmlformats.org/officeDocument/2006/relationships/slideLayout" Target="../slideLayouts/slideLayout4.xml"/><Relationship Id="rId4" Type="http://schemas.openxmlformats.org/officeDocument/2006/relationships/image" Target="../media/image100.png"/></Relationships>
</file>

<file path=ppt/slides/_rels/slide7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7.xml"/><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8.xml"/><Relationship Id="rId1" Type="http://schemas.openxmlformats.org/officeDocument/2006/relationships/slideLayout" Target="../slideLayouts/slideLayout4.xml"/><Relationship Id="rId4" Type="http://schemas.openxmlformats.org/officeDocument/2006/relationships/image" Target="../media/image104.png"/></Relationships>
</file>

<file path=ppt/slides/_rels/slide8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9.xml"/><Relationship Id="rId1" Type="http://schemas.openxmlformats.org/officeDocument/2006/relationships/slideLayout" Target="../slideLayouts/slideLayout4.xml"/><Relationship Id="rId4" Type="http://schemas.openxmlformats.org/officeDocument/2006/relationships/image" Target="../media/image106.png"/></Relationships>
</file>

<file path=ppt/slides/_rels/slide8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0.xml"/><Relationship Id="rId1" Type="http://schemas.openxmlformats.org/officeDocument/2006/relationships/slideLayout" Target="../slideLayouts/slideLayout4.xml"/><Relationship Id="rId4" Type="http://schemas.openxmlformats.org/officeDocument/2006/relationships/image" Target="../media/image108.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0000" y="1804945"/>
            <a:ext cx="5040000" cy="1341395"/>
          </a:xfrm>
        </p:spPr>
        <p:txBody>
          <a:bodyPr/>
          <a:lstStyle/>
          <a:p>
            <a:r>
              <a:rPr lang="en-GB" sz="2800" b="1" dirty="0">
                <a:solidFill>
                  <a:schemeClr val="accent6">
                    <a:lumMod val="75000"/>
                  </a:schemeClr>
                </a:solidFill>
                <a:cs typeface="Times New Roman" panose="02020603050405020304" pitchFamily="18" charset="0"/>
              </a:rPr>
              <a:t>A 100% renewable UK with a focus on heat</a:t>
            </a:r>
            <a:br>
              <a:rPr lang="en-GB" sz="2800" b="1" dirty="0">
                <a:solidFill>
                  <a:schemeClr val="accent6">
                    <a:lumMod val="75000"/>
                  </a:schemeClr>
                </a:solidFill>
                <a:cs typeface="Times New Roman" panose="02020603050405020304" pitchFamily="18" charset="0"/>
              </a:rPr>
            </a:br>
            <a:br>
              <a:rPr lang="en-GB" sz="3600" b="1" dirty="0">
                <a:solidFill>
                  <a:schemeClr val="tx1"/>
                </a:solidFill>
              </a:rPr>
            </a:br>
            <a:endParaRPr lang="en-US" sz="3600" dirty="0"/>
          </a:p>
        </p:txBody>
      </p:sp>
      <p:sp>
        <p:nvSpPr>
          <p:cNvPr id="3" name="Subtitle 2"/>
          <p:cNvSpPr>
            <a:spLocks noGrp="1"/>
          </p:cNvSpPr>
          <p:nvPr>
            <p:ph type="subTitle" idx="1"/>
          </p:nvPr>
        </p:nvSpPr>
        <p:spPr>
          <a:xfrm>
            <a:off x="995497" y="2835876"/>
            <a:ext cx="4847389" cy="1157488"/>
          </a:xfrm>
        </p:spPr>
        <p:txBody>
          <a:bodyPr/>
          <a:lstStyle/>
          <a:p>
            <a:r>
              <a:rPr lang="en-US" sz="1400" b="1" dirty="0">
                <a:latin typeface="Times New Roman" panose="02020603050405020304" pitchFamily="18" charset="0"/>
                <a:cs typeface="Times New Roman" panose="02020603050405020304" pitchFamily="18" charset="0"/>
              </a:rPr>
              <a:t>Presented by Mark Barrett</a:t>
            </a:r>
          </a:p>
          <a:p>
            <a:r>
              <a:rPr lang="en-US" sz="1400" b="1" dirty="0">
                <a:latin typeface="Times New Roman" panose="02020603050405020304" pitchFamily="18" charset="0"/>
                <a:cs typeface="Times New Roman" panose="02020603050405020304" pitchFamily="18" charset="0"/>
              </a:rPr>
              <a:t>Research by Tiziano Gallo Cassarino, Mark Barrett</a:t>
            </a:r>
          </a:p>
          <a:p>
            <a:endParaRPr lang="en-US" dirty="0"/>
          </a:p>
        </p:txBody>
      </p:sp>
      <p:pic>
        <p:nvPicPr>
          <p:cNvPr id="7" name="Picture 6">
            <a:extLst>
              <a:ext uri="{FF2B5EF4-FFF2-40B4-BE49-F238E27FC236}">
                <a16:creationId xmlns:a16="http://schemas.microsoft.com/office/drawing/2014/main" id="{2F215576-D29C-ED47-B26C-6D96F0C565B7}"/>
              </a:ext>
            </a:extLst>
          </p:cNvPr>
          <p:cNvPicPr>
            <a:picLocks noChangeAspect="1"/>
          </p:cNvPicPr>
          <p:nvPr/>
        </p:nvPicPr>
        <p:blipFill>
          <a:blip r:embed="rId2"/>
          <a:stretch>
            <a:fillRect/>
          </a:stretch>
        </p:blipFill>
        <p:spPr>
          <a:xfrm>
            <a:off x="430787" y="2874620"/>
            <a:ext cx="540000" cy="540000"/>
          </a:xfrm>
          <a:prstGeom prst="rect">
            <a:avLst/>
          </a:prstGeom>
        </p:spPr>
      </p:pic>
      <p:sp>
        <p:nvSpPr>
          <p:cNvPr id="6" name="Footer Placeholder 5">
            <a:extLst>
              <a:ext uri="{FF2B5EF4-FFF2-40B4-BE49-F238E27FC236}">
                <a16:creationId xmlns:a16="http://schemas.microsoft.com/office/drawing/2014/main" id="{FC0418C6-D0EE-44C8-8876-F24D1DC423D0}"/>
              </a:ext>
            </a:extLst>
          </p:cNvPr>
          <p:cNvSpPr txBox="1">
            <a:spLocks/>
          </p:cNvSpPr>
          <p:nvPr/>
        </p:nvSpPr>
        <p:spPr>
          <a:xfrm>
            <a:off x="1008588" y="3925869"/>
            <a:ext cx="2922433"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100" b="1" dirty="0">
                <a:solidFill>
                  <a:schemeClr val="tx1">
                    <a:alpha val="70000"/>
                  </a:schemeClr>
                </a:solidFill>
              </a:rPr>
              <a:t>UCL Energy Institute: </a:t>
            </a:r>
            <a:r>
              <a:rPr lang="en-GB" sz="1000" b="1" dirty="0">
                <a:solidFill>
                  <a:srgbClr val="FF0000">
                    <a:alpha val="70000"/>
                  </a:srgbClr>
                </a:solidFill>
              </a:rPr>
              <a:t>Energy</a:t>
            </a:r>
            <a:r>
              <a:rPr lang="en-GB" sz="1000" b="1" dirty="0">
                <a:solidFill>
                  <a:srgbClr val="00B050">
                    <a:alpha val="70000"/>
                  </a:srgbClr>
                </a:solidFill>
              </a:rPr>
              <a:t>Space</a:t>
            </a:r>
            <a:r>
              <a:rPr lang="en-GB" sz="1000" b="1" dirty="0">
                <a:solidFill>
                  <a:srgbClr val="0070C0">
                    <a:alpha val="70000"/>
                  </a:srgbClr>
                </a:solidFill>
              </a:rPr>
              <a:t>Time</a:t>
            </a:r>
            <a:r>
              <a:rPr lang="en-GB" sz="1000" dirty="0">
                <a:solidFill>
                  <a:schemeClr val="tx1">
                    <a:alpha val="50000"/>
                  </a:schemeClr>
                </a:solidFill>
              </a:rPr>
              <a:t> group</a:t>
            </a:r>
            <a:endParaRPr lang="en-GB" sz="1100" dirty="0">
              <a:solidFill>
                <a:schemeClr val="tx1">
                  <a:alpha val="50000"/>
                </a:schemeClr>
              </a:solidFill>
            </a:endParaRPr>
          </a:p>
        </p:txBody>
      </p:sp>
      <p:sp>
        <p:nvSpPr>
          <p:cNvPr id="8" name="TextBox 7">
            <a:extLst>
              <a:ext uri="{FF2B5EF4-FFF2-40B4-BE49-F238E27FC236}">
                <a16:creationId xmlns:a16="http://schemas.microsoft.com/office/drawing/2014/main" id="{EA22BF6E-9225-44F4-B3EE-520FC916AF7C}"/>
              </a:ext>
            </a:extLst>
          </p:cNvPr>
          <p:cNvSpPr txBox="1"/>
          <p:nvPr/>
        </p:nvSpPr>
        <p:spPr>
          <a:xfrm>
            <a:off x="2469805" y="4199713"/>
            <a:ext cx="4616970" cy="338554"/>
          </a:xfrm>
          <a:prstGeom prst="rect">
            <a:avLst/>
          </a:prstGeom>
          <a:noFill/>
        </p:spPr>
        <p:txBody>
          <a:bodyPr wrap="square">
            <a:spAutoFit/>
          </a:bodyPr>
          <a:lstStyle/>
          <a:p>
            <a:pPr defTabSz="514350">
              <a:defRPr/>
            </a:pPr>
            <a:r>
              <a:rPr lang="en-GB" sz="1600" kern="0" dirty="0">
                <a:solidFill>
                  <a:srgbClr val="00B050"/>
                </a:solidFill>
              </a:rPr>
              <a:t>Run presentation to see animations</a:t>
            </a:r>
          </a:p>
        </p:txBody>
      </p:sp>
    </p:spTree>
    <p:extLst>
      <p:ext uri="{BB962C8B-B14F-4D97-AF65-F5344CB8AC3E}">
        <p14:creationId xmlns:p14="http://schemas.microsoft.com/office/powerpoint/2010/main" val="2738049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8748000" y="4833467"/>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10</a:t>
            </a:fld>
            <a:endParaRPr lang="en-GB" dirty="0"/>
          </a:p>
        </p:txBody>
      </p:sp>
      <p:sp>
        <p:nvSpPr>
          <p:cNvPr id="8" name="Footer Placeholder 5">
            <a:extLst>
              <a:ext uri="{FF2B5EF4-FFF2-40B4-BE49-F238E27FC236}">
                <a16:creationId xmlns:a16="http://schemas.microsoft.com/office/drawing/2014/main" id="{F133B96E-6E51-4931-9565-8178B5AD6402}"/>
              </a:ext>
            </a:extLst>
          </p:cNvPr>
          <p:cNvSpPr txBox="1">
            <a:spLocks/>
          </p:cNvSpPr>
          <p:nvPr/>
        </p:nvSpPr>
        <p:spPr>
          <a:xfrm>
            <a:off x="7283196" y="0"/>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
        <p:nvSpPr>
          <p:cNvPr id="9" name="Title 10">
            <a:extLst>
              <a:ext uri="{FF2B5EF4-FFF2-40B4-BE49-F238E27FC236}">
                <a16:creationId xmlns:a16="http://schemas.microsoft.com/office/drawing/2014/main" id="{F70E613D-D5A4-4164-922C-BFF3369BA535}"/>
              </a:ext>
            </a:extLst>
          </p:cNvPr>
          <p:cNvSpPr txBox="1">
            <a:spLocks/>
          </p:cNvSpPr>
          <p:nvPr/>
        </p:nvSpPr>
        <p:spPr>
          <a:xfrm>
            <a:off x="1006877" y="398903"/>
            <a:ext cx="8686800" cy="711958"/>
          </a:xfrm>
          <a:prstGeom prst="rect">
            <a:avLst/>
          </a:prstGeom>
        </p:spPr>
        <p:txBody>
          <a:bodyPr vert="horz" lIns="0" tIns="0" rIns="0" bIns="0" rtlCol="0" anchor="t" anchorCtr="0">
            <a:normAutofit/>
          </a:bodyPr>
          <a:lstStyle>
            <a:lvl1pPr algn="l" defTabSz="457200" rtl="0" eaLnBrk="1" latinLnBrk="0" hangingPunct="1">
              <a:lnSpc>
                <a:spcPts val="3200"/>
              </a:lnSpc>
              <a:spcBef>
                <a:spcPct val="0"/>
              </a:spcBef>
              <a:buNone/>
              <a:defRPr sz="2400" b="1" i="0" kern="1200" baseline="0">
                <a:solidFill>
                  <a:schemeClr val="tx1"/>
                </a:solidFill>
                <a:latin typeface="Corbel"/>
                <a:ea typeface="+mj-ea"/>
                <a:cs typeface="Corbel"/>
              </a:defRPr>
            </a:lvl1pPr>
          </a:lstStyle>
          <a:p>
            <a:r>
              <a:rPr lang="en-GB" dirty="0"/>
              <a:t>UK climate projection for late 21</a:t>
            </a:r>
            <a:r>
              <a:rPr lang="en-GB" baseline="30000" dirty="0"/>
              <a:t>st</a:t>
            </a:r>
            <a:r>
              <a:rPr lang="en-GB" dirty="0"/>
              <a:t> century</a:t>
            </a:r>
          </a:p>
        </p:txBody>
      </p:sp>
      <p:sp>
        <p:nvSpPr>
          <p:cNvPr id="10" name="TextBox 9">
            <a:extLst>
              <a:ext uri="{FF2B5EF4-FFF2-40B4-BE49-F238E27FC236}">
                <a16:creationId xmlns:a16="http://schemas.microsoft.com/office/drawing/2014/main" id="{58075FA5-CAC6-4861-9747-01A0C440EE26}"/>
              </a:ext>
            </a:extLst>
          </p:cNvPr>
          <p:cNvSpPr txBox="1"/>
          <p:nvPr/>
        </p:nvSpPr>
        <p:spPr>
          <a:xfrm>
            <a:off x="67236" y="1186240"/>
            <a:ext cx="5349716" cy="338554"/>
          </a:xfrm>
          <a:prstGeom prst="rect">
            <a:avLst/>
          </a:prstGeom>
          <a:noFill/>
        </p:spPr>
        <p:txBody>
          <a:bodyPr wrap="square" rtlCol="0">
            <a:spAutoFit/>
          </a:bodyPr>
          <a:lstStyle/>
          <a:p>
            <a:r>
              <a:rPr lang="en-GB" sz="1600" b="1" dirty="0"/>
              <a:t>UKCP18 National Climate Projections. </a:t>
            </a:r>
            <a:r>
              <a:rPr lang="en-GB" sz="1600" b="1" dirty="0" err="1"/>
              <a:t>MetOffice</a:t>
            </a:r>
            <a:r>
              <a:rPr lang="en-GB" sz="1600" b="1" dirty="0"/>
              <a:t>, 2018</a:t>
            </a:r>
          </a:p>
        </p:txBody>
      </p:sp>
      <p:sp>
        <p:nvSpPr>
          <p:cNvPr id="12" name="Rectangle 11">
            <a:extLst>
              <a:ext uri="{FF2B5EF4-FFF2-40B4-BE49-F238E27FC236}">
                <a16:creationId xmlns:a16="http://schemas.microsoft.com/office/drawing/2014/main" id="{BFDEAC46-2C62-46E9-8DA5-205907DE9BF0}"/>
              </a:ext>
            </a:extLst>
          </p:cNvPr>
          <p:cNvSpPr/>
          <p:nvPr/>
        </p:nvSpPr>
        <p:spPr>
          <a:xfrm>
            <a:off x="4471820" y="3924712"/>
            <a:ext cx="4845854" cy="584775"/>
          </a:xfrm>
          <a:prstGeom prst="rect">
            <a:avLst/>
          </a:prstGeom>
        </p:spPr>
        <p:txBody>
          <a:bodyPr wrap="square">
            <a:spAutoFit/>
          </a:bodyPr>
          <a:lstStyle/>
          <a:p>
            <a:r>
              <a:rPr lang="en-GB" sz="1600" b="1" dirty="0"/>
              <a:t>Variability in rainfall is increasing</a:t>
            </a:r>
            <a:r>
              <a:rPr lang="en-GB" sz="1600" dirty="0"/>
              <a:t>:</a:t>
            </a:r>
          </a:p>
          <a:p>
            <a:r>
              <a:rPr lang="en-GB" sz="1600" b="1" dirty="0"/>
              <a:t>What impact on hydro, biomass etc?</a:t>
            </a:r>
          </a:p>
        </p:txBody>
      </p:sp>
      <p:sp>
        <p:nvSpPr>
          <p:cNvPr id="14" name="Right Arrow 18">
            <a:extLst>
              <a:ext uri="{FF2B5EF4-FFF2-40B4-BE49-F238E27FC236}">
                <a16:creationId xmlns:a16="http://schemas.microsoft.com/office/drawing/2014/main" id="{0405B1FE-C3B8-44A5-AEF6-CCFF2A6BC2DA}"/>
              </a:ext>
            </a:extLst>
          </p:cNvPr>
          <p:cNvSpPr/>
          <p:nvPr/>
        </p:nvSpPr>
        <p:spPr>
          <a:xfrm>
            <a:off x="5814710" y="5416487"/>
            <a:ext cx="403412" cy="3092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92C8F4B0-99B7-4F56-90B0-B7BFF33CA489}"/>
              </a:ext>
            </a:extLst>
          </p:cNvPr>
          <p:cNvSpPr txBox="1"/>
          <p:nvPr/>
        </p:nvSpPr>
        <p:spPr>
          <a:xfrm>
            <a:off x="173743" y="1866148"/>
            <a:ext cx="4134586" cy="1323439"/>
          </a:xfrm>
          <a:prstGeom prst="rect">
            <a:avLst/>
          </a:prstGeom>
          <a:noFill/>
        </p:spPr>
        <p:txBody>
          <a:bodyPr wrap="square" rtlCol="0">
            <a:spAutoFit/>
          </a:bodyPr>
          <a:lstStyle/>
          <a:p>
            <a:r>
              <a:rPr lang="en-GB" sz="1600" dirty="0"/>
              <a:t>“A greater chance of warmer, wetter winters and hotter, drier summers long with an </a:t>
            </a:r>
            <a:r>
              <a:rPr lang="en-GB" sz="1600" b="1" dirty="0"/>
              <a:t>increase in the frequency and intensity of extremes</a:t>
            </a:r>
            <a:r>
              <a:rPr lang="en-GB" sz="1600" dirty="0"/>
              <a:t>.” (high emission scenario: summer +0.9-5.4°C summer, winter +0.7-4.2°C)</a:t>
            </a:r>
          </a:p>
        </p:txBody>
      </p:sp>
      <p:pic>
        <p:nvPicPr>
          <p:cNvPr id="18" name="Picture 17">
            <a:extLst>
              <a:ext uri="{FF2B5EF4-FFF2-40B4-BE49-F238E27FC236}">
                <a16:creationId xmlns:a16="http://schemas.microsoft.com/office/drawing/2014/main" id="{0826CFDF-1606-4CA4-B4ED-89A1AF8CEC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8254" y="1574376"/>
            <a:ext cx="4456858" cy="2220144"/>
          </a:xfrm>
          <a:prstGeom prst="rect">
            <a:avLst/>
          </a:prstGeom>
        </p:spPr>
      </p:pic>
      <p:sp>
        <p:nvSpPr>
          <p:cNvPr id="19" name="Right Arrow 24">
            <a:extLst>
              <a:ext uri="{FF2B5EF4-FFF2-40B4-BE49-F238E27FC236}">
                <a16:creationId xmlns:a16="http://schemas.microsoft.com/office/drawing/2014/main" id="{2F1EC86F-9691-489B-8AEF-8A0531585F1A}"/>
              </a:ext>
            </a:extLst>
          </p:cNvPr>
          <p:cNvSpPr/>
          <p:nvPr/>
        </p:nvSpPr>
        <p:spPr>
          <a:xfrm>
            <a:off x="4015189" y="2246307"/>
            <a:ext cx="403412" cy="3092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368E442-9AEE-48D1-9F39-C0D203796BFD}"/>
              </a:ext>
            </a:extLst>
          </p:cNvPr>
          <p:cNvSpPr/>
          <p:nvPr/>
        </p:nvSpPr>
        <p:spPr>
          <a:xfrm>
            <a:off x="138527" y="3869434"/>
            <a:ext cx="3731174" cy="646331"/>
          </a:xfrm>
          <a:prstGeom prst="rect">
            <a:avLst/>
          </a:prstGeom>
        </p:spPr>
        <p:txBody>
          <a:bodyPr wrap="square">
            <a:spAutoFit/>
          </a:bodyPr>
          <a:lstStyle/>
          <a:p>
            <a:r>
              <a:rPr lang="en-GB" b="1" dirty="0"/>
              <a:t>Consequences for comfort, heating and cooling and renewables?</a:t>
            </a:r>
          </a:p>
        </p:txBody>
      </p:sp>
    </p:spTree>
    <p:extLst>
      <p:ext uri="{BB962C8B-B14F-4D97-AF65-F5344CB8AC3E}">
        <p14:creationId xmlns:p14="http://schemas.microsoft.com/office/powerpoint/2010/main" val="4072304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819B0-E963-41AB-8BF8-8265DACF92BC}"/>
              </a:ext>
            </a:extLst>
          </p:cNvPr>
          <p:cNvSpPr>
            <a:spLocks noGrp="1"/>
          </p:cNvSpPr>
          <p:nvPr>
            <p:ph type="title"/>
          </p:nvPr>
        </p:nvSpPr>
        <p:spPr>
          <a:xfrm>
            <a:off x="1002231" y="315163"/>
            <a:ext cx="6044233" cy="291763"/>
          </a:xfrm>
        </p:spPr>
        <p:txBody>
          <a:bodyPr>
            <a:noAutofit/>
          </a:bodyPr>
          <a:lstStyle/>
          <a:p>
            <a:r>
              <a:rPr lang="en-GB" dirty="0">
                <a:solidFill>
                  <a:sysClr val="windowText" lastClr="000000"/>
                </a:solidFill>
              </a:rPr>
              <a:t>Heat demand and emissions</a:t>
            </a:r>
            <a:endParaRPr lang="en-GB" dirty="0"/>
          </a:p>
        </p:txBody>
      </p:sp>
      <p:sp>
        <p:nvSpPr>
          <p:cNvPr id="6" name="Slide Number Placeholder 5"/>
          <p:cNvSpPr>
            <a:spLocks noGrp="1"/>
          </p:cNvSpPr>
          <p:nvPr>
            <p:ph type="sldNum" sz="quarter" idx="4294967295"/>
          </p:nvPr>
        </p:nvSpPr>
        <p:spPr>
          <a:xfrm>
            <a:off x="8748000" y="4858371"/>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11</a:t>
            </a:fld>
            <a:endParaRPr lang="en-GB" dirty="0"/>
          </a:p>
        </p:txBody>
      </p:sp>
      <p:sp>
        <p:nvSpPr>
          <p:cNvPr id="9" name="Footer Placeholder 5">
            <a:extLst>
              <a:ext uri="{FF2B5EF4-FFF2-40B4-BE49-F238E27FC236}">
                <a16:creationId xmlns:a16="http://schemas.microsoft.com/office/drawing/2014/main" id="{1E0FB116-9DD4-4951-A75C-F398602C4F57}"/>
              </a:ext>
            </a:extLst>
          </p:cNvPr>
          <p:cNvSpPr txBox="1">
            <a:spLocks/>
          </p:cNvSpPr>
          <p:nvPr/>
        </p:nvSpPr>
        <p:spPr>
          <a:xfrm>
            <a:off x="7283196" y="0"/>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
        <p:nvSpPr>
          <p:cNvPr id="13" name="TextBox 12">
            <a:extLst>
              <a:ext uri="{FF2B5EF4-FFF2-40B4-BE49-F238E27FC236}">
                <a16:creationId xmlns:a16="http://schemas.microsoft.com/office/drawing/2014/main" id="{BADD1B8F-83CF-4C54-BA05-F8F72E500B21}"/>
              </a:ext>
            </a:extLst>
          </p:cNvPr>
          <p:cNvSpPr txBox="1"/>
          <p:nvPr/>
        </p:nvSpPr>
        <p:spPr>
          <a:xfrm>
            <a:off x="148153" y="1003940"/>
            <a:ext cx="2754074" cy="3970318"/>
          </a:xfrm>
          <a:prstGeom prst="rect">
            <a:avLst/>
          </a:prstGeom>
          <a:noFill/>
        </p:spPr>
        <p:txBody>
          <a:bodyPr wrap="square" rtlCol="0">
            <a:spAutoFit/>
          </a:bodyPr>
          <a:lstStyle/>
          <a:p>
            <a:pPr defTabSz="514350">
              <a:defRPr/>
            </a:pPr>
            <a:r>
              <a:rPr lang="en-GB" sz="1400" kern="0" dirty="0">
                <a:solidFill>
                  <a:prstClr val="black"/>
                </a:solidFill>
              </a:rPr>
              <a:t>We can estimate heat </a:t>
            </a:r>
            <a:r>
              <a:rPr lang="en-GB" sz="1400" b="1" kern="0" dirty="0">
                <a:solidFill>
                  <a:prstClr val="black"/>
                </a:solidFill>
              </a:rPr>
              <a:t>emitted</a:t>
            </a:r>
            <a:r>
              <a:rPr lang="en-GB" sz="1400" u="sng" kern="0" dirty="0">
                <a:solidFill>
                  <a:prstClr val="black"/>
                </a:solidFill>
              </a:rPr>
              <a:t> </a:t>
            </a:r>
            <a:r>
              <a:rPr lang="en-GB" sz="1400" kern="0" dirty="0">
                <a:solidFill>
                  <a:prstClr val="black"/>
                </a:solidFill>
              </a:rPr>
              <a:t>from boilers etc. But this is not service, as not </a:t>
            </a:r>
            <a:r>
              <a:rPr lang="en-GB" sz="1400" b="1" kern="0" dirty="0">
                <a:solidFill>
                  <a:prstClr val="black"/>
                </a:solidFill>
              </a:rPr>
              <a:t>all emitted heat is useful</a:t>
            </a:r>
            <a:r>
              <a:rPr lang="en-GB" sz="1400" kern="0" dirty="0">
                <a:solidFill>
                  <a:prstClr val="black"/>
                </a:solidFill>
              </a:rPr>
              <a:t>. We want comfort not heated buildings.</a:t>
            </a:r>
          </a:p>
          <a:p>
            <a:pPr defTabSz="514350">
              <a:defRPr/>
            </a:pPr>
            <a:endParaRPr lang="en-GB" sz="1400" kern="0" dirty="0">
              <a:solidFill>
                <a:prstClr val="black"/>
              </a:solidFill>
            </a:endParaRPr>
          </a:p>
          <a:p>
            <a:pPr defTabSz="514350">
              <a:defRPr/>
            </a:pPr>
            <a:r>
              <a:rPr lang="en-GB" sz="1400" b="1" kern="0" dirty="0">
                <a:solidFill>
                  <a:prstClr val="black"/>
                </a:solidFill>
              </a:rPr>
              <a:t>Heat accounts for about half of UK energy CO2 emissions.</a:t>
            </a:r>
          </a:p>
          <a:p>
            <a:pPr defTabSz="514350">
              <a:defRPr/>
            </a:pPr>
            <a:endParaRPr lang="en-GB" sz="1400" kern="0" dirty="0">
              <a:solidFill>
                <a:prstClr val="black"/>
              </a:solidFill>
            </a:endParaRPr>
          </a:p>
          <a:p>
            <a:pPr defTabSz="514350">
              <a:defRPr/>
            </a:pPr>
            <a:r>
              <a:rPr lang="en-GB" sz="1400" b="1" kern="0" dirty="0"/>
              <a:t>Future heat demand </a:t>
            </a:r>
            <a:r>
              <a:rPr lang="en-GB" sz="1400" kern="0" dirty="0"/>
              <a:t>will be affected by population and economic growth, efficiency (insulation) and climate change.</a:t>
            </a:r>
          </a:p>
          <a:p>
            <a:pPr defTabSz="514350">
              <a:defRPr/>
            </a:pPr>
            <a:endParaRPr lang="en-GB" sz="1400" kern="0" dirty="0"/>
          </a:p>
          <a:p>
            <a:pPr defTabSz="514350">
              <a:defRPr/>
            </a:pPr>
            <a:r>
              <a:rPr lang="en-GB" sz="1400" b="1" kern="0" dirty="0"/>
              <a:t>Personal Comfort Services (heated furniture etc.) </a:t>
            </a:r>
            <a:r>
              <a:rPr lang="en-GB" sz="1400" kern="0" dirty="0"/>
              <a:t>might radically affect space heat demand.</a:t>
            </a:r>
          </a:p>
          <a:p>
            <a:pPr defTabSz="514350">
              <a:defRPr/>
            </a:pPr>
            <a:endParaRPr lang="en-GB" sz="1400" kern="0" dirty="0">
              <a:solidFill>
                <a:prstClr val="black"/>
              </a:solidFill>
            </a:endParaRPr>
          </a:p>
        </p:txBody>
      </p:sp>
      <p:pic>
        <p:nvPicPr>
          <p:cNvPr id="11" name="Picture 10">
            <a:extLst>
              <a:ext uri="{FF2B5EF4-FFF2-40B4-BE49-F238E27FC236}">
                <a16:creationId xmlns:a16="http://schemas.microsoft.com/office/drawing/2014/main" id="{2E29C2DE-B1FB-475F-BD66-387C53B4F6B3}"/>
              </a:ext>
            </a:extLst>
          </p:cNvPr>
          <p:cNvPicPr>
            <a:picLocks noChangeAspect="1"/>
          </p:cNvPicPr>
          <p:nvPr/>
        </p:nvPicPr>
        <p:blipFill>
          <a:blip r:embed="rId3"/>
          <a:stretch>
            <a:fillRect/>
          </a:stretch>
        </p:blipFill>
        <p:spPr>
          <a:xfrm>
            <a:off x="3022406" y="2352415"/>
            <a:ext cx="5973441" cy="2322722"/>
          </a:xfrm>
          <a:prstGeom prst="rect">
            <a:avLst/>
          </a:prstGeom>
        </p:spPr>
      </p:pic>
      <p:pic>
        <p:nvPicPr>
          <p:cNvPr id="3" name="Picture 2">
            <a:extLst>
              <a:ext uri="{FF2B5EF4-FFF2-40B4-BE49-F238E27FC236}">
                <a16:creationId xmlns:a16="http://schemas.microsoft.com/office/drawing/2014/main" id="{91F80F56-3F5C-4C6A-897C-9AEF611BF22F}"/>
              </a:ext>
            </a:extLst>
          </p:cNvPr>
          <p:cNvPicPr>
            <a:picLocks noChangeAspect="1"/>
          </p:cNvPicPr>
          <p:nvPr/>
        </p:nvPicPr>
        <p:blipFill>
          <a:blip r:embed="rId4"/>
          <a:stretch>
            <a:fillRect/>
          </a:stretch>
        </p:blipFill>
        <p:spPr>
          <a:xfrm>
            <a:off x="4907046" y="45610"/>
            <a:ext cx="3533801" cy="2123571"/>
          </a:xfrm>
          <a:prstGeom prst="rect">
            <a:avLst/>
          </a:prstGeom>
        </p:spPr>
      </p:pic>
    </p:spTree>
    <p:extLst>
      <p:ext uri="{BB962C8B-B14F-4D97-AF65-F5344CB8AC3E}">
        <p14:creationId xmlns:p14="http://schemas.microsoft.com/office/powerpoint/2010/main" val="1298090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6E4F6-FA1C-477F-80D1-BD4D95E5ECD1}"/>
              </a:ext>
            </a:extLst>
          </p:cNvPr>
          <p:cNvSpPr>
            <a:spLocks noGrp="1"/>
          </p:cNvSpPr>
          <p:nvPr>
            <p:ph type="title"/>
          </p:nvPr>
        </p:nvSpPr>
        <p:spPr>
          <a:xfrm>
            <a:off x="1009175" y="393626"/>
            <a:ext cx="6307359" cy="799386"/>
          </a:xfrm>
        </p:spPr>
        <p:txBody>
          <a:bodyPr/>
          <a:lstStyle/>
          <a:p>
            <a:r>
              <a:rPr lang="en-GB" dirty="0"/>
              <a:t>Heat demand variation</a:t>
            </a:r>
            <a:br>
              <a:rPr lang="en-GB" dirty="0"/>
            </a:br>
            <a:endParaRPr lang="en-GB" dirty="0"/>
          </a:p>
        </p:txBody>
      </p:sp>
      <p:sp>
        <p:nvSpPr>
          <p:cNvPr id="6" name="Slide Number Placeholder 5"/>
          <p:cNvSpPr>
            <a:spLocks noGrp="1"/>
          </p:cNvSpPr>
          <p:nvPr>
            <p:ph type="sldNum" sz="quarter" idx="4294967295"/>
          </p:nvPr>
        </p:nvSpPr>
        <p:spPr>
          <a:xfrm>
            <a:off x="8709499" y="4829323"/>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12</a:t>
            </a:fld>
            <a:endParaRPr lang="en-GB" dirty="0"/>
          </a:p>
        </p:txBody>
      </p:sp>
      <p:sp>
        <p:nvSpPr>
          <p:cNvPr id="12" name="Title 2">
            <a:extLst>
              <a:ext uri="{FF2B5EF4-FFF2-40B4-BE49-F238E27FC236}">
                <a16:creationId xmlns:a16="http://schemas.microsoft.com/office/drawing/2014/main" id="{A67034EE-506E-48CF-8DAE-D1C0C041592E}"/>
              </a:ext>
            </a:extLst>
          </p:cNvPr>
          <p:cNvSpPr txBox="1">
            <a:spLocks/>
          </p:cNvSpPr>
          <p:nvPr/>
        </p:nvSpPr>
        <p:spPr bwMode="auto">
          <a:xfrm>
            <a:off x="294292" y="1046340"/>
            <a:ext cx="2442848" cy="1051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1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a:lstStyle>
          <a:p>
            <a:r>
              <a:rPr lang="en-GB" b="1" kern="0" dirty="0">
                <a:solidFill>
                  <a:schemeClr val="tx1"/>
                </a:solidFill>
                <a:latin typeface="+mn-lt"/>
              </a:rPr>
              <a:t>Variation driven by:</a:t>
            </a:r>
          </a:p>
          <a:p>
            <a:pPr marL="96441" indent="-96441">
              <a:buFont typeface="Arial" panose="020B0604020202020204" pitchFamily="34" charset="0"/>
              <a:buChar char="•"/>
            </a:pPr>
            <a:r>
              <a:rPr lang="en-GB" kern="0" dirty="0">
                <a:solidFill>
                  <a:schemeClr val="tx1"/>
                </a:solidFill>
                <a:latin typeface="+mn-lt"/>
              </a:rPr>
              <a:t>Social activities</a:t>
            </a:r>
          </a:p>
          <a:p>
            <a:pPr marL="96441" indent="-96441">
              <a:buFont typeface="Arial" panose="020B0604020202020204" pitchFamily="34" charset="0"/>
              <a:buChar char="•"/>
            </a:pPr>
            <a:r>
              <a:rPr lang="en-GB" kern="0" dirty="0">
                <a:solidFill>
                  <a:schemeClr val="tx1"/>
                </a:solidFill>
                <a:latin typeface="+mn-lt"/>
              </a:rPr>
              <a:t>Meteorology</a:t>
            </a:r>
            <a:r>
              <a:rPr lang="en-GB" b="1" kern="0" dirty="0">
                <a:solidFill>
                  <a:schemeClr val="tx1"/>
                </a:solidFill>
                <a:latin typeface="+mn-lt"/>
              </a:rPr>
              <a:t>	</a:t>
            </a:r>
          </a:p>
          <a:p>
            <a:endParaRPr lang="en-GB" b="1" kern="0" dirty="0">
              <a:solidFill>
                <a:schemeClr val="tx1"/>
              </a:solidFill>
              <a:latin typeface="+mn-lt"/>
            </a:endParaRPr>
          </a:p>
          <a:p>
            <a:endParaRPr lang="en-GB" b="1" kern="0" dirty="0">
              <a:solidFill>
                <a:schemeClr val="tx1"/>
              </a:solidFill>
              <a:latin typeface="+mn-lt"/>
            </a:endParaRPr>
          </a:p>
        </p:txBody>
      </p:sp>
      <p:sp>
        <p:nvSpPr>
          <p:cNvPr id="11" name="Footer Placeholder 5">
            <a:extLst>
              <a:ext uri="{FF2B5EF4-FFF2-40B4-BE49-F238E27FC236}">
                <a16:creationId xmlns:a16="http://schemas.microsoft.com/office/drawing/2014/main" id="{E9FB38C0-672B-464D-9BA9-02B8A72909CA}"/>
              </a:ext>
            </a:extLst>
          </p:cNvPr>
          <p:cNvSpPr txBox="1">
            <a:spLocks/>
          </p:cNvSpPr>
          <p:nvPr/>
        </p:nvSpPr>
        <p:spPr>
          <a:xfrm>
            <a:off x="6872310" y="4623178"/>
            <a:ext cx="2429087"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b="1" dirty="0">
                <a:solidFill>
                  <a:schemeClr val="tx1">
                    <a:alpha val="70000"/>
                  </a:schemeClr>
                </a:solidFill>
              </a:rPr>
              <a:t>UCL Energy Institute: </a:t>
            </a:r>
            <a:r>
              <a:rPr lang="en-GB" sz="800" b="1" dirty="0">
                <a:solidFill>
                  <a:srgbClr val="FF0000">
                    <a:alpha val="70000"/>
                  </a:srgbClr>
                </a:solidFill>
              </a:rPr>
              <a:t>Energy</a:t>
            </a:r>
            <a:r>
              <a:rPr lang="en-GB" sz="800" b="1" dirty="0">
                <a:solidFill>
                  <a:srgbClr val="00B050">
                    <a:alpha val="70000"/>
                  </a:srgbClr>
                </a:solidFill>
              </a:rPr>
              <a:t>Space</a:t>
            </a:r>
            <a:r>
              <a:rPr lang="en-GB" sz="800" b="1" dirty="0">
                <a:solidFill>
                  <a:srgbClr val="0070C0">
                    <a:alpha val="70000"/>
                  </a:srgbClr>
                </a:solidFill>
              </a:rPr>
              <a:t>Time</a:t>
            </a:r>
            <a:r>
              <a:rPr lang="en-GB" sz="800" dirty="0">
                <a:solidFill>
                  <a:schemeClr val="tx1">
                    <a:alpha val="50000"/>
                  </a:schemeClr>
                </a:solidFill>
              </a:rPr>
              <a:t> group</a:t>
            </a:r>
            <a:endParaRPr lang="en-GB" sz="1000" dirty="0">
              <a:solidFill>
                <a:schemeClr val="tx1">
                  <a:alpha val="50000"/>
                </a:schemeClr>
              </a:solidFill>
            </a:endParaRPr>
          </a:p>
        </p:txBody>
      </p:sp>
      <p:sp>
        <p:nvSpPr>
          <p:cNvPr id="13" name="Footer Placeholder 5">
            <a:extLst>
              <a:ext uri="{FF2B5EF4-FFF2-40B4-BE49-F238E27FC236}">
                <a16:creationId xmlns:a16="http://schemas.microsoft.com/office/drawing/2014/main" id="{F7523FC2-F0F1-4B14-9AEB-79B1A6CEE065}"/>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pic>
        <p:nvPicPr>
          <p:cNvPr id="14" name="Picture 13" descr="Chart, histogram&#10;&#10;Description automatically generated">
            <a:extLst>
              <a:ext uri="{FF2B5EF4-FFF2-40B4-BE49-F238E27FC236}">
                <a16:creationId xmlns:a16="http://schemas.microsoft.com/office/drawing/2014/main" id="{1EEC0555-8365-4044-BBD1-E84CE2C4BF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6251" y="2417594"/>
            <a:ext cx="4799248" cy="2228223"/>
          </a:xfrm>
          <a:prstGeom prst="rect">
            <a:avLst/>
          </a:prstGeom>
        </p:spPr>
      </p:pic>
      <p:pic>
        <p:nvPicPr>
          <p:cNvPr id="16" name="Picture 15">
            <a:extLst>
              <a:ext uri="{FF2B5EF4-FFF2-40B4-BE49-F238E27FC236}">
                <a16:creationId xmlns:a16="http://schemas.microsoft.com/office/drawing/2014/main" id="{B2080962-E102-4DCA-B27B-48491728C0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2778" y="235820"/>
            <a:ext cx="3725258" cy="1729584"/>
          </a:xfrm>
          <a:prstGeom prst="rect">
            <a:avLst/>
          </a:prstGeom>
        </p:spPr>
      </p:pic>
      <p:sp>
        <p:nvSpPr>
          <p:cNvPr id="17" name="TextBox 16">
            <a:extLst>
              <a:ext uri="{FF2B5EF4-FFF2-40B4-BE49-F238E27FC236}">
                <a16:creationId xmlns:a16="http://schemas.microsoft.com/office/drawing/2014/main" id="{3E373DC5-9F5C-4A66-BCC0-0C67C816A4B8}"/>
              </a:ext>
            </a:extLst>
          </p:cNvPr>
          <p:cNvSpPr txBox="1"/>
          <p:nvPr/>
        </p:nvSpPr>
        <p:spPr>
          <a:xfrm>
            <a:off x="6605935" y="85589"/>
            <a:ext cx="991313" cy="276999"/>
          </a:xfrm>
          <a:prstGeom prst="rect">
            <a:avLst/>
          </a:prstGeom>
          <a:noFill/>
        </p:spPr>
        <p:txBody>
          <a:bodyPr wrap="square" rtlCol="0">
            <a:spAutoFit/>
          </a:bodyPr>
          <a:lstStyle/>
          <a:p>
            <a:r>
              <a:rPr lang="en-GB" sz="1200" b="1" dirty="0"/>
              <a:t>Detail 2010</a:t>
            </a:r>
          </a:p>
        </p:txBody>
      </p:sp>
      <p:sp>
        <p:nvSpPr>
          <p:cNvPr id="18" name="TextBox 17">
            <a:extLst>
              <a:ext uri="{FF2B5EF4-FFF2-40B4-BE49-F238E27FC236}">
                <a16:creationId xmlns:a16="http://schemas.microsoft.com/office/drawing/2014/main" id="{C0FBFC4B-068A-4AF2-A1B2-3A0F7A69AF4E}"/>
              </a:ext>
            </a:extLst>
          </p:cNvPr>
          <p:cNvSpPr txBox="1"/>
          <p:nvPr/>
        </p:nvSpPr>
        <p:spPr>
          <a:xfrm>
            <a:off x="6283278" y="2083601"/>
            <a:ext cx="1137843" cy="276999"/>
          </a:xfrm>
          <a:prstGeom prst="rect">
            <a:avLst/>
          </a:prstGeom>
          <a:noFill/>
        </p:spPr>
        <p:txBody>
          <a:bodyPr wrap="square" rtlCol="0">
            <a:spAutoFit/>
          </a:bodyPr>
          <a:lstStyle/>
          <a:p>
            <a:r>
              <a:rPr lang="en-GB" sz="1200" b="1" dirty="0"/>
              <a:t>2009-2011</a:t>
            </a:r>
          </a:p>
        </p:txBody>
      </p:sp>
      <p:sp>
        <p:nvSpPr>
          <p:cNvPr id="3" name="TextBox 2">
            <a:extLst>
              <a:ext uri="{FF2B5EF4-FFF2-40B4-BE49-F238E27FC236}">
                <a16:creationId xmlns:a16="http://schemas.microsoft.com/office/drawing/2014/main" id="{8CA44867-39EB-4B97-BB6F-7BE9153834E1}"/>
              </a:ext>
            </a:extLst>
          </p:cNvPr>
          <p:cNvSpPr txBox="1"/>
          <p:nvPr/>
        </p:nvSpPr>
        <p:spPr>
          <a:xfrm>
            <a:off x="7847652" y="2230223"/>
            <a:ext cx="1172619" cy="769441"/>
          </a:xfrm>
          <a:prstGeom prst="rect">
            <a:avLst/>
          </a:prstGeom>
          <a:noFill/>
        </p:spPr>
        <p:txBody>
          <a:bodyPr wrap="square" rtlCol="0">
            <a:spAutoFit/>
          </a:bodyPr>
          <a:lstStyle/>
          <a:p>
            <a:r>
              <a:rPr lang="en-GB" sz="1100" dirty="0">
                <a:solidFill>
                  <a:srgbClr val="FF0000"/>
                </a:solidFill>
              </a:rPr>
              <a:t>Note: light faded blue is renewables not heat demand</a:t>
            </a:r>
            <a:endParaRPr lang="en-US" sz="1100" dirty="0">
              <a:solidFill>
                <a:srgbClr val="FF0000"/>
              </a:solidFill>
            </a:endParaRPr>
          </a:p>
        </p:txBody>
      </p:sp>
      <p:pic>
        <p:nvPicPr>
          <p:cNvPr id="15" name="Picture 15">
            <a:extLst>
              <a:ext uri="{FF2B5EF4-FFF2-40B4-BE49-F238E27FC236}">
                <a16:creationId xmlns:a16="http://schemas.microsoft.com/office/drawing/2014/main" id="{67883FDE-A2D6-4B7F-8655-A28E2E0BB202}"/>
              </a:ext>
            </a:extLst>
          </p:cNvPr>
          <p:cNvPicPr/>
          <p:nvPr/>
        </p:nvPicPr>
        <p:blipFill>
          <a:blip r:embed="rId5"/>
          <a:stretch/>
        </p:blipFill>
        <p:spPr>
          <a:xfrm>
            <a:off x="123729" y="2867025"/>
            <a:ext cx="3581496" cy="1807995"/>
          </a:xfrm>
          <a:prstGeom prst="rect">
            <a:avLst/>
          </a:prstGeom>
          <a:ln>
            <a:noFill/>
          </a:ln>
        </p:spPr>
      </p:pic>
      <p:sp>
        <p:nvSpPr>
          <p:cNvPr id="19" name="Title 2">
            <a:extLst>
              <a:ext uri="{FF2B5EF4-FFF2-40B4-BE49-F238E27FC236}">
                <a16:creationId xmlns:a16="http://schemas.microsoft.com/office/drawing/2014/main" id="{F9145E09-B69C-41D6-9CFC-0005F20176C3}"/>
              </a:ext>
            </a:extLst>
          </p:cNvPr>
          <p:cNvSpPr txBox="1">
            <a:spLocks/>
          </p:cNvSpPr>
          <p:nvPr/>
        </p:nvSpPr>
        <p:spPr bwMode="auto">
          <a:xfrm>
            <a:off x="4306251" y="1430836"/>
            <a:ext cx="1178569" cy="79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1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a:lstStyle>
          <a:p>
            <a:r>
              <a:rPr lang="en-GB" sz="1400" b="1" kern="0" dirty="0">
                <a:solidFill>
                  <a:schemeClr val="tx1"/>
                </a:solidFill>
                <a:latin typeface="+mn-lt"/>
              </a:rPr>
              <a:t>Stationary:</a:t>
            </a:r>
          </a:p>
          <a:p>
            <a:pPr marL="96441" indent="-96441">
              <a:buFont typeface="Arial" panose="020B0604020202020204" pitchFamily="34" charset="0"/>
              <a:buChar char="•"/>
            </a:pPr>
            <a:r>
              <a:rPr lang="en-GB" sz="1400" kern="0" dirty="0">
                <a:solidFill>
                  <a:schemeClr val="tx1"/>
                </a:solidFill>
                <a:latin typeface="+mn-lt"/>
              </a:rPr>
              <a:t>Buildings</a:t>
            </a:r>
          </a:p>
          <a:p>
            <a:pPr marL="96441" indent="-96441">
              <a:buFont typeface="Arial" panose="020B0604020202020204" pitchFamily="34" charset="0"/>
              <a:buChar char="•"/>
            </a:pPr>
            <a:r>
              <a:rPr lang="en-GB" sz="1400" kern="0" dirty="0">
                <a:solidFill>
                  <a:schemeClr val="tx1"/>
                </a:solidFill>
                <a:latin typeface="+mn-lt"/>
              </a:rPr>
              <a:t>Industry</a:t>
            </a:r>
            <a:r>
              <a:rPr lang="en-GB" sz="1400" b="1" kern="0" dirty="0">
                <a:solidFill>
                  <a:schemeClr val="tx1"/>
                </a:solidFill>
                <a:latin typeface="+mn-lt"/>
              </a:rPr>
              <a:t>	</a:t>
            </a:r>
          </a:p>
        </p:txBody>
      </p:sp>
      <p:sp>
        <p:nvSpPr>
          <p:cNvPr id="20" name="Title 2">
            <a:extLst>
              <a:ext uri="{FF2B5EF4-FFF2-40B4-BE49-F238E27FC236}">
                <a16:creationId xmlns:a16="http://schemas.microsoft.com/office/drawing/2014/main" id="{4810A63D-8481-49D0-922E-BF9C78CDB7DF}"/>
              </a:ext>
            </a:extLst>
          </p:cNvPr>
          <p:cNvSpPr txBox="1">
            <a:spLocks/>
          </p:cNvSpPr>
          <p:nvPr/>
        </p:nvSpPr>
        <p:spPr bwMode="auto">
          <a:xfrm>
            <a:off x="332299" y="2405418"/>
            <a:ext cx="3201475" cy="461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1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a:lstStyle>
          <a:p>
            <a:r>
              <a:rPr lang="en-GB" sz="1400" b="1" kern="0" dirty="0">
                <a:solidFill>
                  <a:schemeClr val="tx1"/>
                </a:solidFill>
                <a:latin typeface="+mn-lt"/>
              </a:rPr>
              <a:t>Electric vehicles:</a:t>
            </a:r>
          </a:p>
          <a:p>
            <a:pPr marL="96441" indent="-96441">
              <a:buFont typeface="Arial" panose="020B0604020202020204" pitchFamily="34" charset="0"/>
              <a:buChar char="•"/>
            </a:pPr>
            <a:r>
              <a:rPr lang="en-GB" sz="1400" kern="0" dirty="0">
                <a:solidFill>
                  <a:schemeClr val="tx1"/>
                </a:solidFill>
                <a:latin typeface="+mn-lt"/>
              </a:rPr>
              <a:t>Buildings on wheels need heating/cooling!</a:t>
            </a:r>
          </a:p>
          <a:p>
            <a:endParaRPr lang="en-GB" sz="1400" b="1" kern="0" dirty="0">
              <a:solidFill>
                <a:schemeClr val="tx1"/>
              </a:solidFill>
              <a:latin typeface="+mn-lt"/>
            </a:endParaRPr>
          </a:p>
          <a:p>
            <a:endParaRPr lang="en-GB" sz="1400" b="1" kern="0" dirty="0">
              <a:solidFill>
                <a:schemeClr val="tx1"/>
              </a:solidFill>
              <a:latin typeface="+mn-lt"/>
            </a:endParaRPr>
          </a:p>
        </p:txBody>
      </p:sp>
    </p:spTree>
    <p:extLst>
      <p:ext uri="{BB962C8B-B14F-4D97-AF65-F5344CB8AC3E}">
        <p14:creationId xmlns:p14="http://schemas.microsoft.com/office/powerpoint/2010/main" val="573791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6E4F6-FA1C-477F-80D1-BD4D95E5ECD1}"/>
              </a:ext>
            </a:extLst>
          </p:cNvPr>
          <p:cNvSpPr>
            <a:spLocks noGrp="1"/>
          </p:cNvSpPr>
          <p:nvPr>
            <p:ph type="title"/>
          </p:nvPr>
        </p:nvSpPr>
        <p:spPr>
          <a:xfrm>
            <a:off x="1184223" y="355204"/>
            <a:ext cx="6307359" cy="799386"/>
          </a:xfrm>
        </p:spPr>
        <p:txBody>
          <a:bodyPr/>
          <a:lstStyle/>
          <a:p>
            <a:r>
              <a:rPr lang="en-GB" dirty="0"/>
              <a:t>Primary supply illustration</a:t>
            </a:r>
            <a:br>
              <a:rPr lang="en-GB" dirty="0"/>
            </a:br>
            <a:endParaRPr lang="en-GB" dirty="0"/>
          </a:p>
        </p:txBody>
      </p:sp>
      <p:sp>
        <p:nvSpPr>
          <p:cNvPr id="6" name="Slide Number Placeholder 5"/>
          <p:cNvSpPr>
            <a:spLocks noGrp="1"/>
          </p:cNvSpPr>
          <p:nvPr>
            <p:ph type="sldNum" sz="quarter" idx="4294967295"/>
          </p:nvPr>
        </p:nvSpPr>
        <p:spPr>
          <a:xfrm>
            <a:off x="8709499" y="4829323"/>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13</a:t>
            </a:fld>
            <a:endParaRPr lang="en-GB" dirty="0"/>
          </a:p>
        </p:txBody>
      </p:sp>
      <p:sp>
        <p:nvSpPr>
          <p:cNvPr id="13" name="Footer Placeholder 5">
            <a:extLst>
              <a:ext uri="{FF2B5EF4-FFF2-40B4-BE49-F238E27FC236}">
                <a16:creationId xmlns:a16="http://schemas.microsoft.com/office/drawing/2014/main" id="{F7523FC2-F0F1-4B14-9AEB-79B1A6CEE065}"/>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pic>
        <p:nvPicPr>
          <p:cNvPr id="21" name="Picture 20" descr="Chart, histogram&#10;&#10;Description automatically generated">
            <a:extLst>
              <a:ext uri="{FF2B5EF4-FFF2-40B4-BE49-F238E27FC236}">
                <a16:creationId xmlns:a16="http://schemas.microsoft.com/office/drawing/2014/main" id="{2ADAD136-8111-4128-92FC-D66C1DB867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4725" y="1635272"/>
            <a:ext cx="6529275" cy="3031450"/>
          </a:xfrm>
          <a:prstGeom prst="rect">
            <a:avLst/>
          </a:prstGeom>
        </p:spPr>
      </p:pic>
      <p:sp>
        <p:nvSpPr>
          <p:cNvPr id="22" name="TextBox 21">
            <a:extLst>
              <a:ext uri="{FF2B5EF4-FFF2-40B4-BE49-F238E27FC236}">
                <a16:creationId xmlns:a16="http://schemas.microsoft.com/office/drawing/2014/main" id="{C37D6281-AA2A-4CE4-BC00-D8C3AEEB192E}"/>
              </a:ext>
            </a:extLst>
          </p:cNvPr>
          <p:cNvSpPr txBox="1"/>
          <p:nvPr/>
        </p:nvSpPr>
        <p:spPr>
          <a:xfrm>
            <a:off x="79725" y="1103933"/>
            <a:ext cx="2464692" cy="3624069"/>
          </a:xfrm>
          <a:prstGeom prst="rect">
            <a:avLst/>
          </a:prstGeom>
          <a:noFill/>
        </p:spPr>
        <p:txBody>
          <a:bodyPr wrap="square" rtlCol="0">
            <a:spAutoFit/>
          </a:bodyPr>
          <a:lstStyle/>
          <a:p>
            <a:r>
              <a:rPr lang="en-GB" sz="1350" b="1" dirty="0"/>
              <a:t>Wind and solar have no integral storage</a:t>
            </a:r>
          </a:p>
          <a:p>
            <a:endParaRPr lang="en-GB" sz="1350" b="1" dirty="0"/>
          </a:p>
          <a:p>
            <a:r>
              <a:rPr lang="en-GB" sz="1350" b="1" dirty="0"/>
              <a:t>Wind</a:t>
            </a:r>
            <a:r>
              <a:rPr lang="en-GB" sz="1350" dirty="0"/>
              <a:t> varies, generally more in the winter than summer</a:t>
            </a:r>
          </a:p>
          <a:p>
            <a:endParaRPr lang="en-GB" sz="1350" dirty="0"/>
          </a:p>
          <a:p>
            <a:r>
              <a:rPr lang="en-GB" sz="1350" b="1" dirty="0"/>
              <a:t>Solar: </a:t>
            </a:r>
            <a:r>
              <a:rPr lang="en-GB" sz="1350" dirty="0"/>
              <a:t>none at night (!) and less in the winter than summer</a:t>
            </a:r>
          </a:p>
          <a:p>
            <a:endParaRPr lang="en-GB" sz="1350" dirty="0"/>
          </a:p>
          <a:p>
            <a:r>
              <a:rPr lang="en-GB" sz="1350" b="1" dirty="0"/>
              <a:t>Hydro:</a:t>
            </a:r>
            <a:r>
              <a:rPr lang="en-GB" sz="1350" dirty="0"/>
              <a:t> has some storage but varies with precipitation</a:t>
            </a:r>
            <a:endParaRPr lang="en-GB" sz="1350" b="1" dirty="0"/>
          </a:p>
          <a:p>
            <a:endParaRPr lang="en-GB" sz="1350" b="1" dirty="0"/>
          </a:p>
          <a:p>
            <a:r>
              <a:rPr lang="en-GB" sz="1350" b="1" dirty="0"/>
              <a:t>Nuclear</a:t>
            </a:r>
            <a:r>
              <a:rPr lang="en-GB" sz="1350" dirty="0"/>
              <a:t> generation is fairly constant except when maintenance or fault</a:t>
            </a:r>
          </a:p>
          <a:p>
            <a:endParaRPr lang="en-GB" sz="1350" dirty="0"/>
          </a:p>
          <a:p>
            <a:endParaRPr lang="en-GB" sz="1350" dirty="0"/>
          </a:p>
        </p:txBody>
      </p:sp>
      <p:sp>
        <p:nvSpPr>
          <p:cNvPr id="17" name="TextBox 16">
            <a:extLst>
              <a:ext uri="{FF2B5EF4-FFF2-40B4-BE49-F238E27FC236}">
                <a16:creationId xmlns:a16="http://schemas.microsoft.com/office/drawing/2014/main" id="{3E373DC5-9F5C-4A66-BCC0-0C67C816A4B8}"/>
              </a:ext>
            </a:extLst>
          </p:cNvPr>
          <p:cNvSpPr txBox="1"/>
          <p:nvPr/>
        </p:nvSpPr>
        <p:spPr>
          <a:xfrm>
            <a:off x="4726000" y="1382507"/>
            <a:ext cx="1483969" cy="307777"/>
          </a:xfrm>
          <a:prstGeom prst="rect">
            <a:avLst/>
          </a:prstGeom>
          <a:noFill/>
        </p:spPr>
        <p:txBody>
          <a:bodyPr wrap="square" rtlCol="0">
            <a:spAutoFit/>
          </a:bodyPr>
          <a:lstStyle/>
          <a:p>
            <a:r>
              <a:rPr lang="en-GB" sz="1400" b="1" dirty="0"/>
              <a:t>Detail 2010-2011</a:t>
            </a:r>
          </a:p>
        </p:txBody>
      </p:sp>
    </p:spTree>
    <p:extLst>
      <p:ext uri="{BB962C8B-B14F-4D97-AF65-F5344CB8AC3E}">
        <p14:creationId xmlns:p14="http://schemas.microsoft.com/office/powerpoint/2010/main" val="2241830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4FFF61-EB6A-4126-829D-9E3AE5E2E2B0}"/>
              </a:ext>
            </a:extLst>
          </p:cNvPr>
          <p:cNvPicPr>
            <a:picLocks noChangeAspect="1"/>
          </p:cNvPicPr>
          <p:nvPr/>
        </p:nvPicPr>
        <p:blipFill>
          <a:blip r:embed="rId3"/>
          <a:stretch>
            <a:fillRect/>
          </a:stretch>
        </p:blipFill>
        <p:spPr>
          <a:xfrm>
            <a:off x="3636989" y="593985"/>
            <a:ext cx="5430556" cy="4033374"/>
          </a:xfrm>
          <a:prstGeom prst="rect">
            <a:avLst/>
          </a:prstGeom>
        </p:spPr>
      </p:pic>
      <p:sp>
        <p:nvSpPr>
          <p:cNvPr id="2" name="Title 1">
            <a:extLst>
              <a:ext uri="{FF2B5EF4-FFF2-40B4-BE49-F238E27FC236}">
                <a16:creationId xmlns:a16="http://schemas.microsoft.com/office/drawing/2014/main" id="{E8B819B0-E963-41AB-8BF8-8265DACF92BC}"/>
              </a:ext>
            </a:extLst>
          </p:cNvPr>
          <p:cNvSpPr>
            <a:spLocks noGrp="1"/>
          </p:cNvSpPr>
          <p:nvPr>
            <p:ph type="title"/>
          </p:nvPr>
        </p:nvSpPr>
        <p:spPr>
          <a:xfrm>
            <a:off x="1128437" y="351991"/>
            <a:ext cx="5794673" cy="291763"/>
          </a:xfrm>
        </p:spPr>
        <p:txBody>
          <a:bodyPr>
            <a:noAutofit/>
          </a:bodyPr>
          <a:lstStyle/>
          <a:p>
            <a:r>
              <a:rPr lang="en-GB" dirty="0">
                <a:solidFill>
                  <a:sysClr val="windowText" lastClr="000000"/>
                </a:solidFill>
              </a:rPr>
              <a:t>Designing zero emission systems</a:t>
            </a:r>
            <a:endParaRPr lang="en-GB" dirty="0"/>
          </a:p>
        </p:txBody>
      </p:sp>
      <p:sp>
        <p:nvSpPr>
          <p:cNvPr id="6" name="Slide Number Placeholder 5"/>
          <p:cNvSpPr>
            <a:spLocks noGrp="1"/>
          </p:cNvSpPr>
          <p:nvPr>
            <p:ph type="sldNum" sz="quarter" idx="4294967295"/>
          </p:nvPr>
        </p:nvSpPr>
        <p:spPr>
          <a:xfrm>
            <a:off x="8748000" y="4833467"/>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14</a:t>
            </a:fld>
            <a:endParaRPr lang="en-GB" dirty="0"/>
          </a:p>
        </p:txBody>
      </p:sp>
      <p:sp>
        <p:nvSpPr>
          <p:cNvPr id="13" name="TextBox 12">
            <a:extLst>
              <a:ext uri="{FF2B5EF4-FFF2-40B4-BE49-F238E27FC236}">
                <a16:creationId xmlns:a16="http://schemas.microsoft.com/office/drawing/2014/main" id="{51639822-865C-4DA0-BA11-6B4682E0BEA7}"/>
              </a:ext>
            </a:extLst>
          </p:cNvPr>
          <p:cNvSpPr txBox="1"/>
          <p:nvPr/>
        </p:nvSpPr>
        <p:spPr>
          <a:xfrm>
            <a:off x="132115" y="1445556"/>
            <a:ext cx="3504873" cy="2677656"/>
          </a:xfrm>
          <a:prstGeom prst="rect">
            <a:avLst/>
          </a:prstGeom>
          <a:noFill/>
        </p:spPr>
        <p:txBody>
          <a:bodyPr wrap="square" rtlCol="0">
            <a:spAutoFit/>
          </a:bodyPr>
          <a:lstStyle/>
          <a:p>
            <a:pPr defTabSz="514350">
              <a:defRPr/>
            </a:pPr>
            <a:r>
              <a:rPr lang="en-GB" sz="1400" b="1" kern="0" dirty="0">
                <a:solidFill>
                  <a:prstClr val="black"/>
                </a:solidFill>
              </a:rPr>
              <a:t>To match variable or inflexible low emission energy sources to variable energy service demands</a:t>
            </a:r>
            <a:r>
              <a:rPr lang="en-GB" sz="1400" kern="0" dirty="0">
                <a:solidFill>
                  <a:prstClr val="black"/>
                </a:solidFill>
              </a:rPr>
              <a:t>, we design with these components:</a:t>
            </a:r>
          </a:p>
          <a:p>
            <a:pPr defTabSz="514350">
              <a:defRPr/>
            </a:pPr>
            <a:endParaRPr lang="en-GB" sz="1400" kern="0" dirty="0">
              <a:solidFill>
                <a:prstClr val="black"/>
              </a:solidFill>
            </a:endParaRPr>
          </a:p>
          <a:p>
            <a:pPr marL="285750" indent="-285750" defTabSz="514350">
              <a:buFont typeface="Arial" panose="020B0604020202020204" pitchFamily="34" charset="0"/>
              <a:buChar char="•"/>
              <a:defRPr/>
            </a:pPr>
            <a:r>
              <a:rPr lang="en-GB" sz="1400" kern="0" dirty="0">
                <a:solidFill>
                  <a:prstClr val="black"/>
                </a:solidFill>
              </a:rPr>
              <a:t>Energy services</a:t>
            </a:r>
          </a:p>
          <a:p>
            <a:pPr marL="285750" indent="-285750" defTabSz="514350">
              <a:buFont typeface="Arial" panose="020B0604020202020204" pitchFamily="34" charset="0"/>
              <a:buChar char="•"/>
              <a:defRPr/>
            </a:pPr>
            <a:r>
              <a:rPr lang="en-GB" sz="1400" kern="0" dirty="0">
                <a:solidFill>
                  <a:prstClr val="black"/>
                </a:solidFill>
              </a:rPr>
              <a:t>Efficiency</a:t>
            </a:r>
          </a:p>
          <a:p>
            <a:pPr marL="285750" indent="-285750" defTabSz="514350">
              <a:buFont typeface="Arial" panose="020B0604020202020204" pitchFamily="34" charset="0"/>
              <a:buChar char="•"/>
              <a:defRPr/>
            </a:pPr>
            <a:r>
              <a:rPr lang="en-GB" sz="1400" kern="0" dirty="0">
                <a:solidFill>
                  <a:prstClr val="black"/>
                </a:solidFill>
              </a:rPr>
              <a:t>Intermediate conversion</a:t>
            </a:r>
          </a:p>
          <a:p>
            <a:pPr marL="285750" indent="-285750" defTabSz="514350">
              <a:buFont typeface="Arial" panose="020B0604020202020204" pitchFamily="34" charset="0"/>
              <a:buChar char="•"/>
              <a:defRPr/>
            </a:pPr>
            <a:r>
              <a:rPr lang="en-GB" sz="1400" kern="0" dirty="0">
                <a:solidFill>
                  <a:prstClr val="black"/>
                </a:solidFill>
              </a:rPr>
              <a:t>Primary supply mix</a:t>
            </a:r>
          </a:p>
          <a:p>
            <a:pPr marL="285750" indent="-285750" defTabSz="514350">
              <a:buFont typeface="Arial" panose="020B0604020202020204" pitchFamily="34" charset="0"/>
              <a:buChar char="•"/>
              <a:defRPr/>
            </a:pPr>
            <a:r>
              <a:rPr lang="en-GB" sz="1400" kern="0" dirty="0">
                <a:solidFill>
                  <a:prstClr val="black"/>
                </a:solidFill>
              </a:rPr>
              <a:t>Storage mix</a:t>
            </a:r>
          </a:p>
          <a:p>
            <a:pPr marL="285750" indent="-285750" defTabSz="514350">
              <a:buFont typeface="Arial" panose="020B0604020202020204" pitchFamily="34" charset="0"/>
              <a:buChar char="•"/>
              <a:defRPr/>
            </a:pPr>
            <a:r>
              <a:rPr lang="en-GB" sz="1400" kern="0" dirty="0">
                <a:solidFill>
                  <a:prstClr val="black"/>
                </a:solidFill>
              </a:rPr>
              <a:t>Interconnectors to average demands/supplies</a:t>
            </a:r>
          </a:p>
          <a:p>
            <a:pPr marL="285750" indent="-285750" defTabSz="514350">
              <a:buFont typeface="Arial" panose="020B0604020202020204" pitchFamily="34" charset="0"/>
              <a:buChar char="•"/>
              <a:defRPr/>
            </a:pPr>
            <a:endParaRPr lang="en-GB" sz="1400" kern="0" dirty="0">
              <a:solidFill>
                <a:prstClr val="black"/>
              </a:solidFill>
            </a:endParaRPr>
          </a:p>
        </p:txBody>
      </p:sp>
      <p:sp>
        <p:nvSpPr>
          <p:cNvPr id="8" name="Footer Placeholder 5">
            <a:extLst>
              <a:ext uri="{FF2B5EF4-FFF2-40B4-BE49-F238E27FC236}">
                <a16:creationId xmlns:a16="http://schemas.microsoft.com/office/drawing/2014/main" id="{F133B96E-6E51-4931-9565-8178B5AD6402}"/>
              </a:ext>
            </a:extLst>
          </p:cNvPr>
          <p:cNvSpPr txBox="1">
            <a:spLocks/>
          </p:cNvSpPr>
          <p:nvPr/>
        </p:nvSpPr>
        <p:spPr>
          <a:xfrm>
            <a:off x="7283196" y="0"/>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Tree>
    <p:extLst>
      <p:ext uri="{BB962C8B-B14F-4D97-AF65-F5344CB8AC3E}">
        <p14:creationId xmlns:p14="http://schemas.microsoft.com/office/powerpoint/2010/main" val="2821490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D1FFC-6DB5-4885-BD91-BCAC68FA38CC}"/>
              </a:ext>
            </a:extLst>
          </p:cNvPr>
          <p:cNvSpPr>
            <a:spLocks noGrp="1"/>
          </p:cNvSpPr>
          <p:nvPr>
            <p:ph type="title"/>
          </p:nvPr>
        </p:nvSpPr>
        <p:spPr>
          <a:xfrm>
            <a:off x="971999" y="432000"/>
            <a:ext cx="7806240" cy="389017"/>
          </a:xfrm>
        </p:spPr>
        <p:txBody>
          <a:bodyPr/>
          <a:lstStyle/>
          <a:p>
            <a:r>
              <a:rPr lang="en-GB" dirty="0"/>
              <a:t>Primary resources scope</a:t>
            </a:r>
          </a:p>
        </p:txBody>
      </p:sp>
      <p:sp>
        <p:nvSpPr>
          <p:cNvPr id="6" name="Slide Number Placeholder 5"/>
          <p:cNvSpPr>
            <a:spLocks noGrp="1"/>
          </p:cNvSpPr>
          <p:nvPr>
            <p:ph type="sldNum" sz="quarter" idx="4294967295"/>
          </p:nvPr>
        </p:nvSpPr>
        <p:spPr>
          <a:xfrm>
            <a:off x="8748000" y="4851992"/>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15</a:t>
            </a:fld>
            <a:endParaRPr lang="en-GB" dirty="0"/>
          </a:p>
        </p:txBody>
      </p:sp>
      <p:sp>
        <p:nvSpPr>
          <p:cNvPr id="10" name="Title 4">
            <a:extLst>
              <a:ext uri="{FF2B5EF4-FFF2-40B4-BE49-F238E27FC236}">
                <a16:creationId xmlns:a16="http://schemas.microsoft.com/office/drawing/2014/main" id="{68420DD5-E2D8-4C2B-8C42-93E444C7D4F9}"/>
              </a:ext>
            </a:extLst>
          </p:cNvPr>
          <p:cNvSpPr txBox="1">
            <a:spLocks/>
          </p:cNvSpPr>
          <p:nvPr/>
        </p:nvSpPr>
        <p:spPr>
          <a:xfrm>
            <a:off x="790920" y="2130863"/>
            <a:ext cx="8155080" cy="2603081"/>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71450" indent="-171450" algn="l">
              <a:buFont typeface="Arial" panose="020B0604020202020204" pitchFamily="34" charset="0"/>
              <a:buChar char="•"/>
            </a:pPr>
            <a:endParaRPr lang="en-GB" sz="1600" b="1" dirty="0">
              <a:latin typeface="+mn-lt"/>
            </a:endParaRPr>
          </a:p>
          <a:p>
            <a:pPr algn="l"/>
            <a:r>
              <a:rPr lang="en-GB" sz="1600" b="1" dirty="0">
                <a:latin typeface="+mn-lt"/>
              </a:rPr>
              <a:t>Resources and technologies currently in widespread use:</a:t>
            </a:r>
          </a:p>
          <a:p>
            <a:pPr algn="l"/>
            <a:endParaRPr lang="en-GB" sz="1600" b="1" dirty="0">
              <a:latin typeface="+mn-lt"/>
            </a:endParaRPr>
          </a:p>
          <a:p>
            <a:pPr marL="171450" indent="-171450" algn="l">
              <a:buFont typeface="Arial" panose="020B0604020202020204" pitchFamily="34" charset="0"/>
              <a:buChar char="•"/>
            </a:pPr>
            <a:r>
              <a:rPr lang="en-GB" sz="1600" b="1" dirty="0">
                <a:latin typeface="+mn-lt"/>
              </a:rPr>
              <a:t>Renewable</a:t>
            </a:r>
            <a:r>
              <a:rPr lang="en-GB" sz="1600" dirty="0">
                <a:latin typeface="+mn-lt"/>
              </a:rPr>
              <a:t> solar and wind resources are very large; biomass, hydro, geothermal etc. are limited</a:t>
            </a:r>
          </a:p>
          <a:p>
            <a:pPr marL="171450" indent="-171450" algn="l">
              <a:buFont typeface="Arial" panose="020B0604020202020204" pitchFamily="34" charset="0"/>
              <a:buChar char="•"/>
            </a:pPr>
            <a:endParaRPr lang="en-GB" sz="1600" dirty="0">
              <a:latin typeface="+mn-lt"/>
            </a:endParaRPr>
          </a:p>
          <a:p>
            <a:pPr marL="171450" indent="-171450" algn="l">
              <a:buFont typeface="Arial" panose="020B0604020202020204" pitchFamily="34" charset="0"/>
              <a:buChar char="•"/>
            </a:pPr>
            <a:r>
              <a:rPr lang="en-GB" sz="1600" b="1" dirty="0">
                <a:latin typeface="+mn-lt"/>
              </a:rPr>
              <a:t>New nuclear beyond Hinkley </a:t>
            </a:r>
            <a:r>
              <a:rPr lang="en-GB" sz="1600" dirty="0">
                <a:latin typeface="+mn-lt"/>
              </a:rPr>
              <a:t>is excluded for reasons including waste, cost and generic risk</a:t>
            </a:r>
          </a:p>
          <a:p>
            <a:pPr marL="171450" indent="-171450" algn="l">
              <a:buFont typeface="Arial" panose="020B0604020202020204" pitchFamily="34" charset="0"/>
              <a:buChar char="•"/>
            </a:pPr>
            <a:endParaRPr lang="en-GB" sz="1600" b="1" dirty="0">
              <a:latin typeface="+mn-lt"/>
            </a:endParaRPr>
          </a:p>
          <a:p>
            <a:pPr marL="171450" indent="-171450" algn="l">
              <a:buFont typeface="Arial" panose="020B0604020202020204" pitchFamily="34" charset="0"/>
              <a:buChar char="•"/>
            </a:pPr>
            <a:r>
              <a:rPr lang="en-GB" sz="1600" b="1" dirty="0">
                <a:latin typeface="+mn-lt"/>
              </a:rPr>
              <a:t>Fossil</a:t>
            </a:r>
            <a:r>
              <a:rPr lang="en-GB" sz="1600" dirty="0">
                <a:latin typeface="+mn-lt"/>
              </a:rPr>
              <a:t> fuels produce greenhouse gas and are excluded</a:t>
            </a:r>
          </a:p>
          <a:p>
            <a:pPr marL="171450" indent="-171450" algn="l">
              <a:buFont typeface="Arial" panose="020B0604020202020204" pitchFamily="34" charset="0"/>
              <a:buChar char="•"/>
            </a:pPr>
            <a:endParaRPr lang="en-GB" sz="1600" dirty="0">
              <a:latin typeface="+mn-lt"/>
            </a:endParaRPr>
          </a:p>
          <a:p>
            <a:pPr marL="171450" indent="-171450" algn="l">
              <a:buFont typeface="Arial" panose="020B0604020202020204" pitchFamily="34" charset="0"/>
              <a:buChar char="•"/>
            </a:pPr>
            <a:r>
              <a:rPr lang="en-GB" sz="1600" dirty="0">
                <a:latin typeface="+mn-lt"/>
              </a:rPr>
              <a:t>There is no proven </a:t>
            </a:r>
            <a:r>
              <a:rPr lang="en-GB" sz="1600" b="1" dirty="0">
                <a:latin typeface="+mn-lt"/>
              </a:rPr>
              <a:t>kerosene substitute </a:t>
            </a:r>
            <a:r>
              <a:rPr lang="en-GB" sz="1600" dirty="0">
                <a:latin typeface="+mn-lt"/>
              </a:rPr>
              <a:t>for long range aircraft, so biomass is reserved for this.</a:t>
            </a:r>
          </a:p>
          <a:p>
            <a:pPr marL="171450" indent="-171450" algn="l">
              <a:buFont typeface="Arial" panose="020B0604020202020204" pitchFamily="34" charset="0"/>
              <a:buChar char="•"/>
            </a:pPr>
            <a:endParaRPr lang="en-GB" sz="1600" dirty="0">
              <a:latin typeface="+mn-lt"/>
            </a:endParaRPr>
          </a:p>
          <a:p>
            <a:pPr algn="l"/>
            <a:endParaRPr lang="en-GB" sz="1600" dirty="0">
              <a:latin typeface="+mn-lt"/>
            </a:endParaRPr>
          </a:p>
          <a:p>
            <a:pPr algn="l"/>
            <a:endParaRPr lang="en-GB" sz="1600" dirty="0">
              <a:latin typeface="+mn-lt"/>
            </a:endParaRPr>
          </a:p>
          <a:p>
            <a:pPr algn="l"/>
            <a:endParaRPr lang="en-GB" sz="1600" b="1" dirty="0">
              <a:latin typeface="+mn-lt"/>
            </a:endParaRPr>
          </a:p>
          <a:p>
            <a:pPr algn="l"/>
            <a:endParaRPr lang="en-GB" sz="1600" b="1" dirty="0">
              <a:latin typeface="+mn-lt"/>
            </a:endParaRPr>
          </a:p>
          <a:p>
            <a:pPr algn="l"/>
            <a:endParaRPr lang="en-GB" sz="1600" dirty="0">
              <a:latin typeface="+mn-lt"/>
            </a:endParaRPr>
          </a:p>
          <a:p>
            <a:pPr algn="l"/>
            <a:endParaRPr lang="en-GB" sz="1600" dirty="0"/>
          </a:p>
        </p:txBody>
      </p:sp>
      <p:sp>
        <p:nvSpPr>
          <p:cNvPr id="9" name="Title 4">
            <a:extLst>
              <a:ext uri="{FF2B5EF4-FFF2-40B4-BE49-F238E27FC236}">
                <a16:creationId xmlns:a16="http://schemas.microsoft.com/office/drawing/2014/main" id="{5059FF4F-56B5-4949-A028-A6D0FBC3E574}"/>
              </a:ext>
            </a:extLst>
          </p:cNvPr>
          <p:cNvSpPr txBox="1">
            <a:spLocks/>
          </p:cNvSpPr>
          <p:nvPr/>
        </p:nvSpPr>
        <p:spPr>
          <a:xfrm>
            <a:off x="2633879" y="3584362"/>
            <a:ext cx="3523892" cy="349685"/>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900" dirty="0"/>
          </a:p>
        </p:txBody>
      </p:sp>
      <p:sp>
        <p:nvSpPr>
          <p:cNvPr id="8" name="Footer Placeholder 5">
            <a:extLst>
              <a:ext uri="{FF2B5EF4-FFF2-40B4-BE49-F238E27FC236}">
                <a16:creationId xmlns:a16="http://schemas.microsoft.com/office/drawing/2014/main" id="{C57825D1-B969-41DF-BC10-389B8CF90EFE}"/>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Tree>
    <p:extLst>
      <p:ext uri="{BB962C8B-B14F-4D97-AF65-F5344CB8AC3E}">
        <p14:creationId xmlns:p14="http://schemas.microsoft.com/office/powerpoint/2010/main" val="3631593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D1FFC-6DB5-4885-BD91-BCAC68FA38CC}"/>
              </a:ext>
            </a:extLst>
          </p:cNvPr>
          <p:cNvSpPr>
            <a:spLocks noGrp="1"/>
          </p:cNvSpPr>
          <p:nvPr>
            <p:ph type="title"/>
          </p:nvPr>
        </p:nvSpPr>
        <p:spPr>
          <a:xfrm>
            <a:off x="971999" y="432000"/>
            <a:ext cx="7806240" cy="389017"/>
          </a:xfrm>
        </p:spPr>
        <p:txBody>
          <a:bodyPr/>
          <a:lstStyle/>
          <a:p>
            <a:r>
              <a:rPr lang="en-GB" dirty="0"/>
              <a:t>Heating technologies using zero emission electricity</a:t>
            </a:r>
          </a:p>
        </p:txBody>
      </p:sp>
      <p:sp>
        <p:nvSpPr>
          <p:cNvPr id="6" name="Slide Number Placeholder 5"/>
          <p:cNvSpPr>
            <a:spLocks noGrp="1"/>
          </p:cNvSpPr>
          <p:nvPr>
            <p:ph type="sldNum" sz="quarter" idx="4294967295"/>
          </p:nvPr>
        </p:nvSpPr>
        <p:spPr>
          <a:xfrm>
            <a:off x="8748000" y="4851992"/>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16</a:t>
            </a:fld>
            <a:endParaRPr lang="en-GB" dirty="0"/>
          </a:p>
        </p:txBody>
      </p:sp>
      <p:sp>
        <p:nvSpPr>
          <p:cNvPr id="9" name="Title 4">
            <a:extLst>
              <a:ext uri="{FF2B5EF4-FFF2-40B4-BE49-F238E27FC236}">
                <a16:creationId xmlns:a16="http://schemas.microsoft.com/office/drawing/2014/main" id="{5059FF4F-56B5-4949-A028-A6D0FBC3E574}"/>
              </a:ext>
            </a:extLst>
          </p:cNvPr>
          <p:cNvSpPr txBox="1">
            <a:spLocks/>
          </p:cNvSpPr>
          <p:nvPr/>
        </p:nvSpPr>
        <p:spPr>
          <a:xfrm>
            <a:off x="2633879" y="3584362"/>
            <a:ext cx="3523892" cy="349685"/>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900" dirty="0"/>
          </a:p>
        </p:txBody>
      </p:sp>
      <p:sp>
        <p:nvSpPr>
          <p:cNvPr id="8" name="Footer Placeholder 5">
            <a:extLst>
              <a:ext uri="{FF2B5EF4-FFF2-40B4-BE49-F238E27FC236}">
                <a16:creationId xmlns:a16="http://schemas.microsoft.com/office/drawing/2014/main" id="{C57825D1-B969-41DF-BC10-389B8CF90EFE}"/>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pic>
        <p:nvPicPr>
          <p:cNvPr id="7" name="Picture 6">
            <a:extLst>
              <a:ext uri="{FF2B5EF4-FFF2-40B4-BE49-F238E27FC236}">
                <a16:creationId xmlns:a16="http://schemas.microsoft.com/office/drawing/2014/main" id="{149969E3-B84F-4D7B-95E7-5C78BEE62DA1}"/>
              </a:ext>
            </a:extLst>
          </p:cNvPr>
          <p:cNvPicPr/>
          <p:nvPr/>
        </p:nvPicPr>
        <p:blipFill>
          <a:blip r:embed="rId3"/>
          <a:stretch/>
        </p:blipFill>
        <p:spPr>
          <a:xfrm>
            <a:off x="6978747" y="1990607"/>
            <a:ext cx="1516371" cy="2632257"/>
          </a:xfrm>
          <a:prstGeom prst="rect">
            <a:avLst/>
          </a:prstGeom>
          <a:ln>
            <a:noFill/>
          </a:ln>
        </p:spPr>
      </p:pic>
      <p:pic>
        <p:nvPicPr>
          <p:cNvPr id="14" name="Picture 13">
            <a:extLst>
              <a:ext uri="{FF2B5EF4-FFF2-40B4-BE49-F238E27FC236}">
                <a16:creationId xmlns:a16="http://schemas.microsoft.com/office/drawing/2014/main" id="{730A6227-C73E-4D04-99C8-A7DE68F85A00}"/>
              </a:ext>
            </a:extLst>
          </p:cNvPr>
          <p:cNvPicPr/>
          <p:nvPr/>
        </p:nvPicPr>
        <p:blipFill rotWithShape="1">
          <a:blip r:embed="rId4"/>
          <a:srcRect l="13040"/>
          <a:stretch/>
        </p:blipFill>
        <p:spPr>
          <a:xfrm>
            <a:off x="74654" y="2008378"/>
            <a:ext cx="2757556" cy="2144331"/>
          </a:xfrm>
          <a:prstGeom prst="rect">
            <a:avLst/>
          </a:prstGeom>
          <a:ln>
            <a:noFill/>
          </a:ln>
        </p:spPr>
      </p:pic>
      <p:pic>
        <p:nvPicPr>
          <p:cNvPr id="15" name="Picture 14">
            <a:extLst>
              <a:ext uri="{FF2B5EF4-FFF2-40B4-BE49-F238E27FC236}">
                <a16:creationId xmlns:a16="http://schemas.microsoft.com/office/drawing/2014/main" id="{2DBCCACD-6A08-4C1D-B381-DB10ADE48B7A}"/>
              </a:ext>
            </a:extLst>
          </p:cNvPr>
          <p:cNvPicPr/>
          <p:nvPr/>
        </p:nvPicPr>
        <p:blipFill>
          <a:blip r:embed="rId5"/>
          <a:stretch/>
        </p:blipFill>
        <p:spPr>
          <a:xfrm>
            <a:off x="2895236" y="1990608"/>
            <a:ext cx="3127229" cy="2258679"/>
          </a:xfrm>
          <a:prstGeom prst="rect">
            <a:avLst/>
          </a:prstGeom>
          <a:ln>
            <a:noFill/>
          </a:ln>
        </p:spPr>
      </p:pic>
      <p:sp>
        <p:nvSpPr>
          <p:cNvPr id="16" name="Rectangle 15">
            <a:extLst>
              <a:ext uri="{FF2B5EF4-FFF2-40B4-BE49-F238E27FC236}">
                <a16:creationId xmlns:a16="http://schemas.microsoft.com/office/drawing/2014/main" id="{EF6ED772-F051-44E1-9AE1-947CBD026927}"/>
              </a:ext>
            </a:extLst>
          </p:cNvPr>
          <p:cNvSpPr/>
          <p:nvPr/>
        </p:nvSpPr>
        <p:spPr>
          <a:xfrm>
            <a:off x="756544" y="1713609"/>
            <a:ext cx="1265796" cy="276999"/>
          </a:xfrm>
          <a:prstGeom prst="rect">
            <a:avLst/>
          </a:prstGeom>
        </p:spPr>
        <p:txBody>
          <a:bodyPr wrap="none">
            <a:spAutoFit/>
          </a:bodyPr>
          <a:lstStyle/>
          <a:p>
            <a:r>
              <a:rPr lang="en-GB" sz="1200" b="1" spc="-1" dirty="0">
                <a:solidFill>
                  <a:schemeClr val="accent1"/>
                </a:solidFill>
              </a:rPr>
              <a:t>Heat pumps (HP)</a:t>
            </a:r>
          </a:p>
        </p:txBody>
      </p:sp>
      <p:sp>
        <p:nvSpPr>
          <p:cNvPr id="17" name="Rectangle 16">
            <a:extLst>
              <a:ext uri="{FF2B5EF4-FFF2-40B4-BE49-F238E27FC236}">
                <a16:creationId xmlns:a16="http://schemas.microsoft.com/office/drawing/2014/main" id="{B2524CAE-6BD8-4B89-B3A8-2F56DD7D05FA}"/>
              </a:ext>
            </a:extLst>
          </p:cNvPr>
          <p:cNvSpPr/>
          <p:nvPr/>
        </p:nvSpPr>
        <p:spPr>
          <a:xfrm>
            <a:off x="3716212" y="1727359"/>
            <a:ext cx="1485278" cy="276999"/>
          </a:xfrm>
          <a:prstGeom prst="rect">
            <a:avLst/>
          </a:prstGeom>
        </p:spPr>
        <p:txBody>
          <a:bodyPr wrap="none">
            <a:spAutoFit/>
          </a:bodyPr>
          <a:lstStyle/>
          <a:p>
            <a:r>
              <a:rPr lang="en-GB" sz="1200" b="1" spc="-1" dirty="0">
                <a:solidFill>
                  <a:schemeClr val="accent1"/>
                </a:solidFill>
              </a:rPr>
              <a:t>District heating (DH)</a:t>
            </a:r>
          </a:p>
        </p:txBody>
      </p:sp>
      <p:sp>
        <p:nvSpPr>
          <p:cNvPr id="18" name="Rectangle 17">
            <a:extLst>
              <a:ext uri="{FF2B5EF4-FFF2-40B4-BE49-F238E27FC236}">
                <a16:creationId xmlns:a16="http://schemas.microsoft.com/office/drawing/2014/main" id="{54B4A311-1443-4EE9-B43D-E77EF38B0E4A}"/>
              </a:ext>
            </a:extLst>
          </p:cNvPr>
          <p:cNvSpPr/>
          <p:nvPr/>
        </p:nvSpPr>
        <p:spPr>
          <a:xfrm>
            <a:off x="7082695" y="1693945"/>
            <a:ext cx="1160831" cy="276999"/>
          </a:xfrm>
          <a:prstGeom prst="rect">
            <a:avLst/>
          </a:prstGeom>
        </p:spPr>
        <p:txBody>
          <a:bodyPr wrap="none">
            <a:spAutoFit/>
          </a:bodyPr>
          <a:lstStyle/>
          <a:p>
            <a:r>
              <a:rPr lang="en-GB" sz="1050" b="1" spc="-1" dirty="0">
                <a:solidFill>
                  <a:schemeClr val="accent1"/>
                </a:solidFill>
              </a:rPr>
              <a:t>(</a:t>
            </a:r>
            <a:r>
              <a:rPr lang="en-GB" sz="1200" b="1" spc="-1" dirty="0">
                <a:solidFill>
                  <a:schemeClr val="accent1"/>
                </a:solidFill>
              </a:rPr>
              <a:t>Electrolytic</a:t>
            </a:r>
            <a:r>
              <a:rPr lang="en-GB" sz="1050" b="1" spc="-1" dirty="0">
                <a:solidFill>
                  <a:schemeClr val="accent1"/>
                </a:solidFill>
              </a:rPr>
              <a:t>) H2</a:t>
            </a:r>
          </a:p>
        </p:txBody>
      </p:sp>
      <p:sp>
        <p:nvSpPr>
          <p:cNvPr id="20" name="TextBox 19">
            <a:extLst>
              <a:ext uri="{FF2B5EF4-FFF2-40B4-BE49-F238E27FC236}">
                <a16:creationId xmlns:a16="http://schemas.microsoft.com/office/drawing/2014/main" id="{765C0C76-FD6F-4785-AE5A-5E51382943FB}"/>
              </a:ext>
            </a:extLst>
          </p:cNvPr>
          <p:cNvSpPr txBox="1"/>
          <p:nvPr/>
        </p:nvSpPr>
        <p:spPr>
          <a:xfrm>
            <a:off x="245095" y="1017933"/>
            <a:ext cx="8533144" cy="738664"/>
          </a:xfrm>
          <a:prstGeom prst="rect">
            <a:avLst/>
          </a:prstGeom>
          <a:noFill/>
        </p:spPr>
        <p:txBody>
          <a:bodyPr wrap="square">
            <a:spAutoFit/>
          </a:bodyPr>
          <a:lstStyle/>
          <a:p>
            <a:pPr algn="l"/>
            <a:r>
              <a:rPr lang="en-GB" sz="1400" dirty="0">
                <a:latin typeface="+mn-lt"/>
              </a:rPr>
              <a:t>Many resources and technologies can produce heat – solar, geothermal, biomass etc. etc.</a:t>
            </a:r>
          </a:p>
          <a:p>
            <a:pPr algn="l"/>
            <a:endParaRPr lang="en-GB" sz="1400" dirty="0">
              <a:latin typeface="+mn-lt"/>
            </a:endParaRPr>
          </a:p>
          <a:p>
            <a:pPr algn="l"/>
            <a:r>
              <a:rPr lang="en-GB" sz="1400" b="1" dirty="0">
                <a:latin typeface="+mn-lt"/>
              </a:rPr>
              <a:t>Selected: </a:t>
            </a:r>
            <a:r>
              <a:rPr lang="en-GB" sz="1400" dirty="0">
                <a:latin typeface="+mn-lt"/>
              </a:rPr>
              <a:t>heat pumps (</a:t>
            </a:r>
            <a:r>
              <a:rPr lang="en-GB" sz="1400" b="1" dirty="0">
                <a:latin typeface="+mn-lt"/>
              </a:rPr>
              <a:t>HP</a:t>
            </a:r>
            <a:r>
              <a:rPr lang="en-GB" sz="1400" dirty="0">
                <a:latin typeface="+mn-lt"/>
              </a:rPr>
              <a:t>), district heating (</a:t>
            </a:r>
            <a:r>
              <a:rPr lang="en-GB" sz="1400" b="1" dirty="0">
                <a:latin typeface="+mn-lt"/>
              </a:rPr>
              <a:t>DH</a:t>
            </a:r>
            <a:r>
              <a:rPr lang="en-GB" sz="1400" dirty="0">
                <a:latin typeface="+mn-lt"/>
              </a:rPr>
              <a:t>) and electrolytic hydrogen (</a:t>
            </a:r>
            <a:r>
              <a:rPr lang="en-GB" sz="1400" b="1" dirty="0">
                <a:latin typeface="+mn-lt"/>
              </a:rPr>
              <a:t>H2</a:t>
            </a:r>
            <a:r>
              <a:rPr lang="en-GB" sz="1400" dirty="0">
                <a:latin typeface="+mn-lt"/>
              </a:rPr>
              <a:t>) boilers; all widely used except H2.</a:t>
            </a:r>
          </a:p>
        </p:txBody>
      </p:sp>
    </p:spTree>
    <p:extLst>
      <p:ext uri="{BB962C8B-B14F-4D97-AF65-F5344CB8AC3E}">
        <p14:creationId xmlns:p14="http://schemas.microsoft.com/office/powerpoint/2010/main" val="771099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8748000" y="4851992"/>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17</a:t>
            </a:fld>
            <a:endParaRPr lang="en-GB" dirty="0"/>
          </a:p>
        </p:txBody>
      </p:sp>
      <p:sp>
        <p:nvSpPr>
          <p:cNvPr id="9" name="Title 4">
            <a:extLst>
              <a:ext uri="{FF2B5EF4-FFF2-40B4-BE49-F238E27FC236}">
                <a16:creationId xmlns:a16="http://schemas.microsoft.com/office/drawing/2014/main" id="{5059FF4F-56B5-4949-A028-A6D0FBC3E574}"/>
              </a:ext>
            </a:extLst>
          </p:cNvPr>
          <p:cNvSpPr txBox="1">
            <a:spLocks/>
          </p:cNvSpPr>
          <p:nvPr/>
        </p:nvSpPr>
        <p:spPr>
          <a:xfrm>
            <a:off x="2633879" y="3584362"/>
            <a:ext cx="3523892" cy="349685"/>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900" dirty="0"/>
          </a:p>
        </p:txBody>
      </p:sp>
      <p:sp>
        <p:nvSpPr>
          <p:cNvPr id="8" name="Footer Placeholder 5">
            <a:extLst>
              <a:ext uri="{FF2B5EF4-FFF2-40B4-BE49-F238E27FC236}">
                <a16:creationId xmlns:a16="http://schemas.microsoft.com/office/drawing/2014/main" id="{C57825D1-B969-41DF-BC10-389B8CF90EFE}"/>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
        <p:nvSpPr>
          <p:cNvPr id="13" name="Title 4">
            <a:extLst>
              <a:ext uri="{FF2B5EF4-FFF2-40B4-BE49-F238E27FC236}">
                <a16:creationId xmlns:a16="http://schemas.microsoft.com/office/drawing/2014/main" id="{6E53F2EA-E708-4E45-9DB7-D74C138CCE06}"/>
              </a:ext>
            </a:extLst>
          </p:cNvPr>
          <p:cNvSpPr txBox="1">
            <a:spLocks/>
          </p:cNvSpPr>
          <p:nvPr/>
        </p:nvSpPr>
        <p:spPr>
          <a:xfrm>
            <a:off x="350819" y="405492"/>
            <a:ext cx="9144000" cy="711958"/>
          </a:xfrm>
          <a:prstGeom prst="rect">
            <a:avLst/>
          </a:prstGeom>
        </p:spPr>
        <p:txBody>
          <a:bodyPr vert="horz" lIns="0" tIns="0" rIns="0" bIns="0" rtlCol="0" anchor="t" anchorCtr="0">
            <a:normAutofit/>
          </a:bodyPr>
          <a:lstStyle>
            <a:lvl1pPr algn="l" defTabSz="457200" rtl="0" eaLnBrk="1" latinLnBrk="0" hangingPunct="1">
              <a:lnSpc>
                <a:spcPts val="3200"/>
              </a:lnSpc>
              <a:spcBef>
                <a:spcPct val="0"/>
              </a:spcBef>
              <a:buNone/>
              <a:defRPr sz="2400" b="1" i="0" kern="1200" baseline="0">
                <a:solidFill>
                  <a:schemeClr val="tx1"/>
                </a:solidFill>
                <a:latin typeface="Corbel"/>
                <a:ea typeface="+mj-ea"/>
                <a:cs typeface="Corbel"/>
              </a:defRPr>
            </a:lvl1pPr>
          </a:lstStyle>
          <a:p>
            <a:pPr algn="ctr"/>
            <a:r>
              <a:rPr lang="en-GB" dirty="0"/>
              <a:t>Consumer heat and cool supply – reversible electric heat pump</a:t>
            </a:r>
          </a:p>
        </p:txBody>
      </p:sp>
      <p:sp>
        <p:nvSpPr>
          <p:cNvPr id="20" name="TextBox 19">
            <a:extLst>
              <a:ext uri="{FF2B5EF4-FFF2-40B4-BE49-F238E27FC236}">
                <a16:creationId xmlns:a16="http://schemas.microsoft.com/office/drawing/2014/main" id="{74896AF0-9A60-407C-A33D-5B2F19555CF9}"/>
              </a:ext>
            </a:extLst>
          </p:cNvPr>
          <p:cNvSpPr txBox="1"/>
          <p:nvPr/>
        </p:nvSpPr>
        <p:spPr>
          <a:xfrm>
            <a:off x="806220" y="1309290"/>
            <a:ext cx="8136904" cy="923330"/>
          </a:xfrm>
          <a:prstGeom prst="rect">
            <a:avLst/>
          </a:prstGeom>
          <a:noFill/>
        </p:spPr>
        <p:txBody>
          <a:bodyPr wrap="square" rtlCol="0">
            <a:spAutoFit/>
          </a:bodyPr>
          <a:lstStyle/>
          <a:p>
            <a:endParaRPr lang="en-GB" dirty="0"/>
          </a:p>
          <a:p>
            <a:endParaRPr lang="en-GB" b="1" dirty="0"/>
          </a:p>
          <a:p>
            <a:endParaRPr lang="en-GB" dirty="0"/>
          </a:p>
        </p:txBody>
      </p:sp>
      <p:sp>
        <p:nvSpPr>
          <p:cNvPr id="21" name="TextBox 20">
            <a:extLst>
              <a:ext uri="{FF2B5EF4-FFF2-40B4-BE49-F238E27FC236}">
                <a16:creationId xmlns:a16="http://schemas.microsoft.com/office/drawing/2014/main" id="{368DE188-98C2-407F-A9CE-70D4A7D1F589}"/>
              </a:ext>
            </a:extLst>
          </p:cNvPr>
          <p:cNvSpPr txBox="1"/>
          <p:nvPr/>
        </p:nvSpPr>
        <p:spPr>
          <a:xfrm>
            <a:off x="155447" y="952872"/>
            <a:ext cx="3516113" cy="3539430"/>
          </a:xfrm>
          <a:prstGeom prst="rect">
            <a:avLst/>
          </a:prstGeom>
          <a:noFill/>
        </p:spPr>
        <p:txBody>
          <a:bodyPr wrap="square" rtlCol="0">
            <a:spAutoFit/>
          </a:bodyPr>
          <a:lstStyle/>
          <a:p>
            <a:r>
              <a:rPr lang="en-GB" sz="1400" b="1" dirty="0"/>
              <a:t>Climate change </a:t>
            </a:r>
            <a:r>
              <a:rPr lang="en-GB" sz="1400" dirty="0"/>
              <a:t>will bring warmer years and  more extreme hot and cold spells. Can a single system manage in these conditions?</a:t>
            </a:r>
          </a:p>
          <a:p>
            <a:endParaRPr lang="en-GB" sz="1400" dirty="0"/>
          </a:p>
          <a:p>
            <a:r>
              <a:rPr lang="en-GB" sz="1400" b="1" dirty="0"/>
              <a:t>A reversible electric heat pump </a:t>
            </a:r>
            <a:r>
              <a:rPr lang="en-GB" sz="1400" dirty="0"/>
              <a:t>provides:</a:t>
            </a:r>
          </a:p>
          <a:p>
            <a:pPr marL="285750" indent="-285750">
              <a:buFont typeface="Arial" panose="020B0604020202020204" pitchFamily="34" charset="0"/>
              <a:buChar char="•"/>
            </a:pPr>
            <a:r>
              <a:rPr lang="en-GB" sz="1400" dirty="0"/>
              <a:t>Space heating </a:t>
            </a:r>
            <a:r>
              <a:rPr lang="en-GB" sz="1400" b="1" dirty="0"/>
              <a:t>and</a:t>
            </a:r>
            <a:r>
              <a:rPr lang="en-GB" sz="1400" dirty="0"/>
              <a:t> cooling</a:t>
            </a:r>
          </a:p>
          <a:p>
            <a:pPr marL="285750" indent="-285750">
              <a:buFont typeface="Arial" panose="020B0604020202020204" pitchFamily="34" charset="0"/>
              <a:buChar char="•"/>
            </a:pPr>
            <a:r>
              <a:rPr lang="en-GB" sz="1400" dirty="0"/>
              <a:t>Hot water</a:t>
            </a:r>
          </a:p>
          <a:p>
            <a:pPr marL="285750" indent="-285750">
              <a:buFont typeface="Arial" panose="020B0604020202020204" pitchFamily="34" charset="0"/>
              <a:buChar char="•"/>
            </a:pPr>
            <a:r>
              <a:rPr lang="en-GB" sz="1400" dirty="0"/>
              <a:t>Heat for appliances</a:t>
            </a:r>
          </a:p>
          <a:p>
            <a:endParaRPr lang="en-GB" sz="1400" dirty="0"/>
          </a:p>
          <a:p>
            <a:r>
              <a:rPr lang="en-GB" sz="1400" b="1" dirty="0"/>
              <a:t>Storage:</a:t>
            </a:r>
          </a:p>
          <a:p>
            <a:pPr marL="285750" indent="-285750">
              <a:buFont typeface="Arial" panose="020B0604020202020204" pitchFamily="34" charset="0"/>
              <a:buChar char="•"/>
            </a:pPr>
            <a:r>
              <a:rPr lang="en-GB" sz="1400" dirty="0"/>
              <a:t>Small tank for hot water</a:t>
            </a:r>
          </a:p>
          <a:p>
            <a:pPr marL="285750" indent="-285750">
              <a:buFont typeface="Arial" panose="020B0604020202020204" pitchFamily="34" charset="0"/>
              <a:buChar char="•"/>
            </a:pPr>
            <a:r>
              <a:rPr lang="en-GB" sz="1400" dirty="0"/>
              <a:t>Large heat or cool storage : or perhaps a battery</a:t>
            </a:r>
          </a:p>
          <a:p>
            <a:endParaRPr lang="en-GB" sz="1400" dirty="0"/>
          </a:p>
          <a:p>
            <a:r>
              <a:rPr lang="en-GB" sz="1400" dirty="0"/>
              <a:t>What is the potential </a:t>
            </a:r>
            <a:r>
              <a:rPr lang="en-GB" sz="1400" b="1" dirty="0"/>
              <a:t>for personal comfort systems (PCS)</a:t>
            </a:r>
            <a:r>
              <a:rPr lang="en-GB" sz="1400" dirty="0"/>
              <a:t>?</a:t>
            </a:r>
          </a:p>
        </p:txBody>
      </p:sp>
      <p:pic>
        <p:nvPicPr>
          <p:cNvPr id="24" name="Picture 23">
            <a:extLst>
              <a:ext uri="{FF2B5EF4-FFF2-40B4-BE49-F238E27FC236}">
                <a16:creationId xmlns:a16="http://schemas.microsoft.com/office/drawing/2014/main" id="{B1484BAB-CF2A-4B7C-8C83-0F0837B0AB6C}"/>
              </a:ext>
            </a:extLst>
          </p:cNvPr>
          <p:cNvPicPr>
            <a:picLocks noChangeAspect="1"/>
          </p:cNvPicPr>
          <p:nvPr/>
        </p:nvPicPr>
        <p:blipFill>
          <a:blip r:embed="rId3"/>
          <a:stretch>
            <a:fillRect/>
          </a:stretch>
        </p:blipFill>
        <p:spPr>
          <a:xfrm>
            <a:off x="3573439" y="777241"/>
            <a:ext cx="5174561" cy="3143358"/>
          </a:xfrm>
          <a:prstGeom prst="rect">
            <a:avLst/>
          </a:prstGeom>
        </p:spPr>
      </p:pic>
      <p:pic>
        <p:nvPicPr>
          <p:cNvPr id="25" name="Picture 24" descr="C:\Users\Mark Barrett\AppData\Local\Microsoft\Windows\INetCache\Content.MSO\D91D1A71.tmp">
            <a:extLst>
              <a:ext uri="{FF2B5EF4-FFF2-40B4-BE49-F238E27FC236}">
                <a16:creationId xmlns:a16="http://schemas.microsoft.com/office/drawing/2014/main" id="{C7F17F4D-E99D-4D8A-947B-047B88C4305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337781" y="3355394"/>
            <a:ext cx="702752" cy="1242595"/>
          </a:xfrm>
          <a:prstGeom prst="rect">
            <a:avLst/>
          </a:prstGeom>
          <a:noFill/>
          <a:ln>
            <a:noFill/>
          </a:ln>
        </p:spPr>
      </p:pic>
      <p:sp>
        <p:nvSpPr>
          <p:cNvPr id="26" name="Rectangle 25">
            <a:extLst>
              <a:ext uri="{FF2B5EF4-FFF2-40B4-BE49-F238E27FC236}">
                <a16:creationId xmlns:a16="http://schemas.microsoft.com/office/drawing/2014/main" id="{3CD051E5-94E5-4E53-82DF-89084A87B42C}"/>
              </a:ext>
            </a:extLst>
          </p:cNvPr>
          <p:cNvSpPr/>
          <p:nvPr/>
        </p:nvSpPr>
        <p:spPr>
          <a:xfrm>
            <a:off x="5101435" y="3897278"/>
            <a:ext cx="3218766" cy="769441"/>
          </a:xfrm>
          <a:prstGeom prst="rect">
            <a:avLst/>
          </a:prstGeom>
        </p:spPr>
        <p:txBody>
          <a:bodyPr wrap="square">
            <a:spAutoFit/>
          </a:bodyPr>
          <a:lstStyle/>
          <a:p>
            <a:r>
              <a:rPr lang="en-GB" sz="1100" b="1" dirty="0"/>
              <a:t>Split reversible  air conditioner/heater heat pump?</a:t>
            </a:r>
          </a:p>
          <a:p>
            <a:pPr marL="285750" indent="-285750">
              <a:buFont typeface="Arial" panose="020B0604020202020204" pitchFamily="34" charset="0"/>
              <a:buChar char="•"/>
            </a:pPr>
            <a:r>
              <a:rPr lang="en-GB" sz="1100" dirty="0"/>
              <a:t>Flexible, multi-function, spatiotemporal control.</a:t>
            </a:r>
          </a:p>
          <a:p>
            <a:pPr marL="285750" indent="-285750">
              <a:buFont typeface="Arial" panose="020B0604020202020204" pitchFamily="34" charset="0"/>
              <a:buChar char="•"/>
            </a:pPr>
            <a:r>
              <a:rPr lang="en-GB" sz="1100" dirty="0"/>
              <a:t>Hot water and heat storage in some systems. </a:t>
            </a:r>
          </a:p>
          <a:p>
            <a:pPr marL="285750" indent="-285750">
              <a:buFont typeface="Arial" panose="020B0604020202020204" pitchFamily="34" charset="0"/>
              <a:buChar char="•"/>
            </a:pPr>
            <a:r>
              <a:rPr lang="en-GB" sz="1100" dirty="0"/>
              <a:t>Millions installed</a:t>
            </a:r>
          </a:p>
        </p:txBody>
      </p:sp>
    </p:spTree>
    <p:extLst>
      <p:ext uri="{BB962C8B-B14F-4D97-AF65-F5344CB8AC3E}">
        <p14:creationId xmlns:p14="http://schemas.microsoft.com/office/powerpoint/2010/main" val="2387599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6E4F6-FA1C-477F-80D1-BD4D95E5ECD1}"/>
              </a:ext>
            </a:extLst>
          </p:cNvPr>
          <p:cNvSpPr>
            <a:spLocks noGrp="1"/>
          </p:cNvSpPr>
          <p:nvPr>
            <p:ph type="title"/>
          </p:nvPr>
        </p:nvSpPr>
        <p:spPr>
          <a:xfrm>
            <a:off x="1184223" y="355204"/>
            <a:ext cx="7180549" cy="799386"/>
          </a:xfrm>
        </p:spPr>
        <p:txBody>
          <a:bodyPr/>
          <a:lstStyle/>
          <a:p>
            <a:r>
              <a:rPr lang="en-GB" dirty="0"/>
              <a:t>District heat – a flexible, multi heat source system</a:t>
            </a:r>
            <a:br>
              <a:rPr lang="en-GB" dirty="0"/>
            </a:br>
            <a:endParaRPr lang="en-GB" dirty="0"/>
          </a:p>
        </p:txBody>
      </p:sp>
      <p:sp>
        <p:nvSpPr>
          <p:cNvPr id="6" name="Slide Number Placeholder 5"/>
          <p:cNvSpPr>
            <a:spLocks noGrp="1"/>
          </p:cNvSpPr>
          <p:nvPr>
            <p:ph type="sldNum" sz="quarter" idx="4294967295"/>
          </p:nvPr>
        </p:nvSpPr>
        <p:spPr>
          <a:xfrm>
            <a:off x="8709499" y="4829323"/>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18</a:t>
            </a:fld>
            <a:endParaRPr lang="en-GB" dirty="0"/>
          </a:p>
        </p:txBody>
      </p:sp>
      <p:sp>
        <p:nvSpPr>
          <p:cNvPr id="13" name="Footer Placeholder 5">
            <a:extLst>
              <a:ext uri="{FF2B5EF4-FFF2-40B4-BE49-F238E27FC236}">
                <a16:creationId xmlns:a16="http://schemas.microsoft.com/office/drawing/2014/main" id="{F7523FC2-F0F1-4B14-9AEB-79B1A6CEE065}"/>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pic>
        <p:nvPicPr>
          <p:cNvPr id="20" name="Picture 19" descr="Chart&#10;&#10;Description automatically generated">
            <a:extLst>
              <a:ext uri="{FF2B5EF4-FFF2-40B4-BE49-F238E27FC236}">
                <a16:creationId xmlns:a16="http://schemas.microsoft.com/office/drawing/2014/main" id="{F6D9301C-CD22-439F-A981-5B52AC9385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1332" y="2628027"/>
            <a:ext cx="4399939" cy="2042829"/>
          </a:xfrm>
          <a:prstGeom prst="rect">
            <a:avLst/>
          </a:prstGeom>
        </p:spPr>
      </p:pic>
      <p:sp>
        <p:nvSpPr>
          <p:cNvPr id="11" name="TextBox 10">
            <a:extLst>
              <a:ext uri="{FF2B5EF4-FFF2-40B4-BE49-F238E27FC236}">
                <a16:creationId xmlns:a16="http://schemas.microsoft.com/office/drawing/2014/main" id="{BFB1C741-DF4B-4E74-B257-9FF0BF7D672B}"/>
              </a:ext>
            </a:extLst>
          </p:cNvPr>
          <p:cNvSpPr txBox="1"/>
          <p:nvPr/>
        </p:nvSpPr>
        <p:spPr>
          <a:xfrm>
            <a:off x="194500" y="1139154"/>
            <a:ext cx="2336540" cy="3323987"/>
          </a:xfrm>
          <a:prstGeom prst="rect">
            <a:avLst/>
          </a:prstGeom>
          <a:noFill/>
        </p:spPr>
        <p:txBody>
          <a:bodyPr wrap="square">
            <a:spAutoFit/>
          </a:bodyPr>
          <a:lstStyle/>
          <a:p>
            <a:r>
              <a:rPr lang="en-GB" sz="1400" b="1" dirty="0"/>
              <a:t>District heating has a major system balancing </a:t>
            </a:r>
            <a:r>
              <a:rPr lang="en-GB" sz="1400" dirty="0"/>
              <a:t>role using:</a:t>
            </a:r>
          </a:p>
          <a:p>
            <a:pPr marL="285750" indent="-285750">
              <a:buFont typeface="Arial" panose="020B0604020202020204" pitchFamily="34" charset="0"/>
              <a:buChar char="•"/>
            </a:pPr>
            <a:r>
              <a:rPr lang="en-GB" sz="1400" dirty="0"/>
              <a:t> low cost heat </a:t>
            </a:r>
            <a:r>
              <a:rPr lang="en-GB" sz="1400" b="1" dirty="0"/>
              <a:t>storage</a:t>
            </a:r>
          </a:p>
          <a:p>
            <a:pPr marL="285750" indent="-285750">
              <a:buFont typeface="Arial" panose="020B0604020202020204" pitchFamily="34" charset="0"/>
              <a:buChar char="•"/>
            </a:pPr>
            <a:r>
              <a:rPr lang="en-GB" sz="1400" b="1" dirty="0"/>
              <a:t>multiple heat sources</a:t>
            </a:r>
            <a:r>
              <a:rPr lang="en-GB" sz="1400" dirty="0"/>
              <a:t> (heat pumps, CHP, boilers)</a:t>
            </a:r>
          </a:p>
          <a:p>
            <a:endParaRPr lang="en-GB" sz="1400" dirty="0"/>
          </a:p>
          <a:p>
            <a:r>
              <a:rPr lang="en-GB" sz="1400" dirty="0"/>
              <a:t>These may be adjusted to conditions of renewable surplus or deficit.</a:t>
            </a:r>
          </a:p>
          <a:p>
            <a:endParaRPr lang="en-GB" sz="1400" dirty="0"/>
          </a:p>
          <a:p>
            <a:r>
              <a:rPr lang="en-GB" sz="1400" b="1" dirty="0"/>
              <a:t>Surplus</a:t>
            </a:r>
            <a:r>
              <a:rPr lang="en-GB" sz="1400" dirty="0"/>
              <a:t>: run HPs</a:t>
            </a:r>
          </a:p>
          <a:p>
            <a:endParaRPr lang="en-GB" sz="1400" dirty="0"/>
          </a:p>
          <a:p>
            <a:r>
              <a:rPr lang="en-GB" sz="1400" b="1" dirty="0"/>
              <a:t>Deficit</a:t>
            </a:r>
            <a:r>
              <a:rPr lang="en-GB" sz="1400" dirty="0"/>
              <a:t>: use storage, run CHP, boilers</a:t>
            </a:r>
          </a:p>
        </p:txBody>
      </p:sp>
      <p:sp>
        <p:nvSpPr>
          <p:cNvPr id="18" name="TextBox 17">
            <a:extLst>
              <a:ext uri="{FF2B5EF4-FFF2-40B4-BE49-F238E27FC236}">
                <a16:creationId xmlns:a16="http://schemas.microsoft.com/office/drawing/2014/main" id="{C0FBFC4B-068A-4AF2-A1B2-3A0F7A69AF4E}"/>
              </a:ext>
            </a:extLst>
          </p:cNvPr>
          <p:cNvSpPr txBox="1"/>
          <p:nvPr/>
        </p:nvSpPr>
        <p:spPr>
          <a:xfrm>
            <a:off x="3301623" y="1846588"/>
            <a:ext cx="1137843" cy="276999"/>
          </a:xfrm>
          <a:prstGeom prst="rect">
            <a:avLst/>
          </a:prstGeom>
          <a:noFill/>
        </p:spPr>
        <p:txBody>
          <a:bodyPr wrap="square" rtlCol="0">
            <a:spAutoFit/>
          </a:bodyPr>
          <a:lstStyle/>
          <a:p>
            <a:r>
              <a:rPr lang="en-GB" sz="1200" b="1" dirty="0"/>
              <a:t>2009-2011</a:t>
            </a:r>
          </a:p>
        </p:txBody>
      </p:sp>
      <p:pic>
        <p:nvPicPr>
          <p:cNvPr id="4" name="Picture 3">
            <a:extLst>
              <a:ext uri="{FF2B5EF4-FFF2-40B4-BE49-F238E27FC236}">
                <a16:creationId xmlns:a16="http://schemas.microsoft.com/office/drawing/2014/main" id="{5143962E-BF99-42F2-B731-3FCAC3D10B12}"/>
              </a:ext>
            </a:extLst>
          </p:cNvPr>
          <p:cNvPicPr>
            <a:picLocks noChangeAspect="1"/>
          </p:cNvPicPr>
          <p:nvPr/>
        </p:nvPicPr>
        <p:blipFill>
          <a:blip r:embed="rId4"/>
          <a:stretch>
            <a:fillRect/>
          </a:stretch>
        </p:blipFill>
        <p:spPr>
          <a:xfrm>
            <a:off x="2531040" y="1038911"/>
            <a:ext cx="5984746" cy="1265232"/>
          </a:xfrm>
          <a:prstGeom prst="rect">
            <a:avLst/>
          </a:prstGeom>
        </p:spPr>
      </p:pic>
    </p:spTree>
    <p:extLst>
      <p:ext uri="{BB962C8B-B14F-4D97-AF65-F5344CB8AC3E}">
        <p14:creationId xmlns:p14="http://schemas.microsoft.com/office/powerpoint/2010/main" val="18895876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1"/>
          <p:cNvSpPr/>
          <p:nvPr/>
        </p:nvSpPr>
        <p:spPr>
          <a:xfrm>
            <a:off x="1554413" y="1050772"/>
            <a:ext cx="4896045" cy="624308"/>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nSpc>
                <a:spcPct val="100000"/>
              </a:lnSpc>
            </a:pPr>
            <a:endParaRPr lang="en-GB" sz="1350" spc="-1" dirty="0">
              <a:latin typeface="Arial"/>
            </a:endParaRPr>
          </a:p>
        </p:txBody>
      </p:sp>
      <p:sp>
        <p:nvSpPr>
          <p:cNvPr id="2" name="Title 1">
            <a:extLst>
              <a:ext uri="{FF2B5EF4-FFF2-40B4-BE49-F238E27FC236}">
                <a16:creationId xmlns:a16="http://schemas.microsoft.com/office/drawing/2014/main" id="{2957C77A-3AEC-47AD-88F3-A88B8EBE03C7}"/>
              </a:ext>
            </a:extLst>
          </p:cNvPr>
          <p:cNvSpPr>
            <a:spLocks noGrp="1"/>
          </p:cNvSpPr>
          <p:nvPr>
            <p:ph type="title"/>
          </p:nvPr>
        </p:nvSpPr>
        <p:spPr>
          <a:xfrm>
            <a:off x="889563" y="280980"/>
            <a:ext cx="5958539" cy="291763"/>
          </a:xfrm>
        </p:spPr>
        <p:txBody>
          <a:bodyPr>
            <a:normAutofit fontScale="90000"/>
          </a:bodyPr>
          <a:lstStyle/>
          <a:p>
            <a:r>
              <a:rPr lang="en-GB" dirty="0"/>
              <a:t>Nine zero emission designs explored</a:t>
            </a:r>
            <a:r>
              <a:rPr lang="en-GB" sz="825" dirty="0"/>
              <a:t> </a:t>
            </a:r>
            <a:endParaRPr lang="en-GB" dirty="0"/>
          </a:p>
        </p:txBody>
      </p:sp>
      <p:sp>
        <p:nvSpPr>
          <p:cNvPr id="6" name="Slide Number Placeholder 5"/>
          <p:cNvSpPr>
            <a:spLocks noGrp="1"/>
          </p:cNvSpPr>
          <p:nvPr>
            <p:ph type="sldNum" sz="quarter" idx="4294967295"/>
          </p:nvPr>
        </p:nvSpPr>
        <p:spPr>
          <a:xfrm>
            <a:off x="8748000" y="4783769"/>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19</a:t>
            </a:fld>
            <a:endParaRPr lang="en-GB" dirty="0"/>
          </a:p>
        </p:txBody>
      </p:sp>
      <p:sp>
        <p:nvSpPr>
          <p:cNvPr id="12" name="Title 2">
            <a:extLst>
              <a:ext uri="{FF2B5EF4-FFF2-40B4-BE49-F238E27FC236}">
                <a16:creationId xmlns:a16="http://schemas.microsoft.com/office/drawing/2014/main" id="{A67034EE-506E-48CF-8DAE-D1C0C041592E}"/>
              </a:ext>
            </a:extLst>
          </p:cNvPr>
          <p:cNvSpPr txBox="1">
            <a:spLocks/>
          </p:cNvSpPr>
          <p:nvPr/>
        </p:nvSpPr>
        <p:spPr bwMode="auto">
          <a:xfrm>
            <a:off x="254442" y="1166583"/>
            <a:ext cx="3244965" cy="264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1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a:lstStyle>
          <a:p>
            <a:r>
              <a:rPr lang="en-GB" sz="1400" b="1" kern="0" dirty="0">
                <a:solidFill>
                  <a:schemeClr val="tx1"/>
                </a:solidFill>
                <a:latin typeface="+mn-lt"/>
              </a:rPr>
              <a:t>Three core heat shares are explored:</a:t>
            </a:r>
          </a:p>
          <a:p>
            <a:pPr marL="257175" indent="-257175">
              <a:buFont typeface="Arial" panose="020B0604020202020204" pitchFamily="34" charset="0"/>
              <a:buChar char="•"/>
            </a:pPr>
            <a:r>
              <a:rPr lang="en-GB" sz="1200" b="1" kern="0" dirty="0">
                <a:solidFill>
                  <a:schemeClr val="tx1"/>
                </a:solidFill>
                <a:latin typeface="+mn-lt"/>
              </a:rPr>
              <a:t>District heat: 70%; </a:t>
            </a:r>
            <a:r>
              <a:rPr lang="en-GB" sz="1200" kern="0" dirty="0">
                <a:solidFill>
                  <a:schemeClr val="tx1"/>
                </a:solidFill>
                <a:latin typeface="+mn-lt"/>
              </a:rPr>
              <a:t>consumer heat pumps 30%</a:t>
            </a:r>
          </a:p>
          <a:p>
            <a:pPr marL="257175" indent="-257175">
              <a:buFont typeface="Arial" panose="020B0604020202020204" pitchFamily="34" charset="0"/>
              <a:buChar char="•"/>
            </a:pPr>
            <a:r>
              <a:rPr lang="en-GB" sz="1200" b="1" kern="0" dirty="0">
                <a:solidFill>
                  <a:schemeClr val="tx1"/>
                </a:solidFill>
                <a:latin typeface="+mn-lt"/>
              </a:rPr>
              <a:t>Consumer heat pumps 70%; </a:t>
            </a:r>
            <a:r>
              <a:rPr lang="en-GB" sz="1200" kern="0" dirty="0">
                <a:solidFill>
                  <a:schemeClr val="tx1"/>
                </a:solidFill>
                <a:latin typeface="+mn-lt"/>
              </a:rPr>
              <a:t>district heat: 30%; </a:t>
            </a:r>
          </a:p>
          <a:p>
            <a:pPr marL="257175" indent="-257175">
              <a:buFont typeface="Arial" panose="020B0604020202020204" pitchFamily="34" charset="0"/>
              <a:buChar char="•"/>
            </a:pPr>
            <a:r>
              <a:rPr lang="en-GB" sz="1200" b="1" kern="0" dirty="0">
                <a:solidFill>
                  <a:schemeClr val="tx1"/>
                </a:solidFill>
                <a:latin typeface="+mn-lt"/>
              </a:rPr>
              <a:t>Electrolytic hydrogen: 70%</a:t>
            </a:r>
            <a:r>
              <a:rPr lang="en-GB" sz="1200" kern="0" dirty="0">
                <a:solidFill>
                  <a:schemeClr val="tx1"/>
                </a:solidFill>
                <a:latin typeface="+mn-lt"/>
              </a:rPr>
              <a:t>; consumer heat pumps 30%</a:t>
            </a:r>
          </a:p>
          <a:p>
            <a:pPr marL="257175" indent="-257175">
              <a:buFont typeface="Arial" panose="020B0604020202020204" pitchFamily="34" charset="0"/>
              <a:buChar char="•"/>
            </a:pPr>
            <a:endParaRPr lang="en-GB" sz="1400" kern="0" dirty="0">
              <a:solidFill>
                <a:schemeClr val="tx1"/>
              </a:solidFill>
              <a:latin typeface="+mn-lt"/>
            </a:endParaRPr>
          </a:p>
          <a:p>
            <a:r>
              <a:rPr lang="en-GB" sz="1400" b="1" kern="0" dirty="0">
                <a:solidFill>
                  <a:schemeClr val="tx1"/>
                </a:solidFill>
                <a:latin typeface="+mn-lt"/>
              </a:rPr>
              <a:t>Then</a:t>
            </a:r>
            <a:r>
              <a:rPr lang="en-GB" sz="1400" kern="0" dirty="0">
                <a:solidFill>
                  <a:schemeClr val="tx1"/>
                </a:solidFill>
                <a:latin typeface="+mn-lt"/>
              </a:rPr>
              <a:t>:</a:t>
            </a:r>
          </a:p>
          <a:p>
            <a:pPr marL="257175" indent="-257175">
              <a:buFont typeface="Arial" panose="020B0604020202020204" pitchFamily="34" charset="0"/>
              <a:buChar char="•"/>
            </a:pPr>
            <a:r>
              <a:rPr lang="en-GB" sz="1200" b="1" kern="0" dirty="0">
                <a:solidFill>
                  <a:schemeClr val="tx1"/>
                </a:solidFill>
                <a:latin typeface="+mn-lt"/>
              </a:rPr>
              <a:t> 6 DH designs </a:t>
            </a:r>
            <a:r>
              <a:rPr lang="en-GB" sz="1200" kern="0" dirty="0">
                <a:solidFill>
                  <a:schemeClr val="tx1"/>
                </a:solidFill>
                <a:latin typeface="+mn-lt"/>
              </a:rPr>
              <a:t>with </a:t>
            </a:r>
            <a:r>
              <a:rPr lang="en-GB" sz="1200" b="1" kern="0" dirty="0">
                <a:solidFill>
                  <a:schemeClr val="tx1"/>
                </a:solidFill>
                <a:latin typeface="+mn-lt"/>
              </a:rPr>
              <a:t>varying insulation</a:t>
            </a:r>
            <a:r>
              <a:rPr lang="en-GB" sz="1200" kern="0" dirty="0">
                <a:solidFill>
                  <a:schemeClr val="tx1"/>
                </a:solidFill>
                <a:latin typeface="+mn-lt"/>
              </a:rPr>
              <a:t>, generation and interconnector mixes </a:t>
            </a:r>
          </a:p>
          <a:p>
            <a:pPr marL="257175" indent="-257175">
              <a:buFont typeface="Arial" panose="020B0604020202020204" pitchFamily="34" charset="0"/>
              <a:buChar char="•"/>
            </a:pPr>
            <a:r>
              <a:rPr lang="en-GB" sz="1200" b="1" kern="0" dirty="0">
                <a:solidFill>
                  <a:schemeClr val="tx1"/>
                </a:solidFill>
                <a:latin typeface="+mn-lt"/>
              </a:rPr>
              <a:t>2 variant climate scenarios </a:t>
            </a:r>
            <a:r>
              <a:rPr lang="en-GB" sz="1200" kern="0" dirty="0">
                <a:solidFill>
                  <a:schemeClr val="tx1"/>
                </a:solidFill>
                <a:latin typeface="+mn-lt"/>
              </a:rPr>
              <a:t>with +2 oC and +4 oC ambient temperature increment</a:t>
            </a:r>
          </a:p>
          <a:p>
            <a:pPr marL="257175" indent="-257175">
              <a:buFont typeface="Arial" panose="020B0604020202020204" pitchFamily="34" charset="0"/>
              <a:buChar char="•"/>
            </a:pPr>
            <a:endParaRPr lang="en-GB" sz="1400" kern="0" dirty="0">
              <a:solidFill>
                <a:schemeClr val="tx1"/>
              </a:solidFill>
              <a:latin typeface="+mn-lt"/>
            </a:endParaRPr>
          </a:p>
          <a:p>
            <a:r>
              <a:rPr lang="en-GB" sz="1400" b="1" kern="0" dirty="0">
                <a:solidFill>
                  <a:schemeClr val="tx1"/>
                </a:solidFill>
                <a:latin typeface="+mn-lt"/>
              </a:rPr>
              <a:t>Each design has different capacities of:</a:t>
            </a:r>
          </a:p>
          <a:p>
            <a:pPr marL="171450" indent="-171450">
              <a:buFont typeface="Arial" panose="020B0604020202020204" pitchFamily="34" charset="0"/>
              <a:buChar char="•"/>
            </a:pPr>
            <a:r>
              <a:rPr lang="en-GB" sz="1200" kern="0" dirty="0">
                <a:solidFill>
                  <a:schemeClr val="tx1"/>
                </a:solidFill>
                <a:latin typeface="+mn-lt"/>
              </a:rPr>
              <a:t>Renewables</a:t>
            </a:r>
          </a:p>
          <a:p>
            <a:pPr marL="171450" indent="-171450">
              <a:buFont typeface="Arial" panose="020B0604020202020204" pitchFamily="34" charset="0"/>
              <a:buChar char="•"/>
            </a:pPr>
            <a:r>
              <a:rPr lang="en-GB" sz="1200" kern="0" dirty="0">
                <a:solidFill>
                  <a:schemeClr val="tx1"/>
                </a:solidFill>
                <a:latin typeface="+mn-lt"/>
              </a:rPr>
              <a:t>Storage</a:t>
            </a:r>
          </a:p>
          <a:p>
            <a:pPr marL="171450" indent="-171450">
              <a:buFont typeface="Arial" panose="020B0604020202020204" pitchFamily="34" charset="0"/>
              <a:buChar char="•"/>
            </a:pPr>
            <a:r>
              <a:rPr lang="en-GB" sz="1200" kern="0" dirty="0">
                <a:solidFill>
                  <a:schemeClr val="tx1"/>
                </a:solidFill>
                <a:latin typeface="+mn-lt"/>
              </a:rPr>
              <a:t>Interconnector</a:t>
            </a:r>
          </a:p>
          <a:p>
            <a:pPr marL="257175" indent="-257175">
              <a:buFont typeface="Arial" panose="020B0604020202020204" pitchFamily="34" charset="0"/>
              <a:buChar char="•"/>
            </a:pPr>
            <a:endParaRPr lang="en-GB" sz="1400" kern="0" dirty="0">
              <a:solidFill>
                <a:schemeClr val="tx1"/>
              </a:solidFill>
              <a:latin typeface="+mn-lt"/>
            </a:endParaRPr>
          </a:p>
          <a:p>
            <a:endParaRPr lang="en-GB" sz="1400" kern="0" dirty="0">
              <a:solidFill>
                <a:schemeClr val="tx1"/>
              </a:solidFill>
              <a:latin typeface="+mn-lt"/>
            </a:endParaRPr>
          </a:p>
          <a:p>
            <a:endParaRPr lang="en-GB" sz="1400" kern="0" dirty="0">
              <a:solidFill>
                <a:schemeClr val="tx1"/>
              </a:solidFill>
              <a:latin typeface="+mn-lt"/>
            </a:endParaRPr>
          </a:p>
          <a:p>
            <a:endParaRPr lang="en-GB" sz="1400" kern="0" dirty="0">
              <a:solidFill>
                <a:schemeClr val="tx1"/>
              </a:solidFill>
              <a:latin typeface="+mn-lt"/>
            </a:endParaRPr>
          </a:p>
          <a:p>
            <a:r>
              <a:rPr lang="en-GB" sz="1400" kern="0" dirty="0">
                <a:solidFill>
                  <a:schemeClr val="tx1"/>
                </a:solidFill>
                <a:latin typeface="+mn-lt"/>
              </a:rPr>
              <a:t>	</a:t>
            </a:r>
          </a:p>
          <a:p>
            <a:endParaRPr lang="en-GB" sz="1400" kern="0" dirty="0">
              <a:solidFill>
                <a:schemeClr val="tx1"/>
              </a:solidFill>
              <a:latin typeface="+mn-lt"/>
            </a:endParaRPr>
          </a:p>
          <a:p>
            <a:endParaRPr lang="en-GB" sz="1400" kern="0" dirty="0">
              <a:solidFill>
                <a:schemeClr val="tx1"/>
              </a:solidFill>
              <a:latin typeface="+mn-lt"/>
            </a:endParaRPr>
          </a:p>
        </p:txBody>
      </p:sp>
      <p:sp>
        <p:nvSpPr>
          <p:cNvPr id="16" name="TextBox 15">
            <a:extLst>
              <a:ext uri="{FF2B5EF4-FFF2-40B4-BE49-F238E27FC236}">
                <a16:creationId xmlns:a16="http://schemas.microsoft.com/office/drawing/2014/main" id="{C5EB66CB-6EBF-41E0-8788-9F16075FE9FD}"/>
              </a:ext>
            </a:extLst>
          </p:cNvPr>
          <p:cNvSpPr txBox="1"/>
          <p:nvPr/>
        </p:nvSpPr>
        <p:spPr>
          <a:xfrm>
            <a:off x="4801726" y="627770"/>
            <a:ext cx="4092753" cy="253916"/>
          </a:xfrm>
          <a:prstGeom prst="rect">
            <a:avLst/>
          </a:prstGeom>
          <a:noFill/>
        </p:spPr>
        <p:txBody>
          <a:bodyPr wrap="square">
            <a:spAutoFit/>
          </a:bodyPr>
          <a:lstStyle/>
          <a:p>
            <a:r>
              <a:rPr lang="en-GB" sz="1000" b="1" kern="0" dirty="0"/>
              <a:t>Architecture acronyms used in this presentation</a:t>
            </a:r>
            <a:endParaRPr lang="en-US" sz="1000" dirty="0"/>
          </a:p>
        </p:txBody>
      </p:sp>
      <p:cxnSp>
        <p:nvCxnSpPr>
          <p:cNvPr id="4" name="Connector: Elbow 3">
            <a:extLst>
              <a:ext uri="{FF2B5EF4-FFF2-40B4-BE49-F238E27FC236}">
                <a16:creationId xmlns:a16="http://schemas.microsoft.com/office/drawing/2014/main" id="{32B297FF-4EBC-4ACD-AB3D-3A78BA61811A}"/>
              </a:ext>
            </a:extLst>
          </p:cNvPr>
          <p:cNvCxnSpPr>
            <a:cxnSpLocks/>
          </p:cNvCxnSpPr>
          <p:nvPr/>
        </p:nvCxnSpPr>
        <p:spPr>
          <a:xfrm rot="16200000" flipH="1">
            <a:off x="5473308" y="253884"/>
            <a:ext cx="82436" cy="1238974"/>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3DEA7472-8A61-463A-BE81-4558132C5288}"/>
              </a:ext>
            </a:extLst>
          </p:cNvPr>
          <p:cNvSpPr txBox="1"/>
          <p:nvPr/>
        </p:nvSpPr>
        <p:spPr>
          <a:xfrm>
            <a:off x="4895039" y="924013"/>
            <a:ext cx="949829" cy="253916"/>
          </a:xfrm>
          <a:prstGeom prst="rect">
            <a:avLst/>
          </a:prstGeom>
          <a:noFill/>
        </p:spPr>
        <p:txBody>
          <a:bodyPr wrap="square">
            <a:spAutoFit/>
          </a:bodyPr>
          <a:lstStyle/>
          <a:p>
            <a:r>
              <a:rPr lang="en-GB" sz="1000" b="1" kern="0" dirty="0"/>
              <a:t>Core scenarios</a:t>
            </a:r>
            <a:endParaRPr lang="en-US" sz="1000" dirty="0"/>
          </a:p>
        </p:txBody>
      </p:sp>
      <p:sp>
        <p:nvSpPr>
          <p:cNvPr id="11" name="Footer Placeholder 5">
            <a:extLst>
              <a:ext uri="{FF2B5EF4-FFF2-40B4-BE49-F238E27FC236}">
                <a16:creationId xmlns:a16="http://schemas.microsoft.com/office/drawing/2014/main" id="{4C144631-EAD4-43C5-841F-85E89BFB0438}"/>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pic>
        <p:nvPicPr>
          <p:cNvPr id="10" name="Picture 9">
            <a:extLst>
              <a:ext uri="{FF2B5EF4-FFF2-40B4-BE49-F238E27FC236}">
                <a16:creationId xmlns:a16="http://schemas.microsoft.com/office/drawing/2014/main" id="{3262188A-A729-40D4-8605-D5237F5A42E7}"/>
              </a:ext>
            </a:extLst>
          </p:cNvPr>
          <p:cNvPicPr>
            <a:picLocks noChangeAspect="1"/>
          </p:cNvPicPr>
          <p:nvPr/>
        </p:nvPicPr>
        <p:blipFill>
          <a:blip r:embed="rId3"/>
          <a:stretch>
            <a:fillRect/>
          </a:stretch>
        </p:blipFill>
        <p:spPr>
          <a:xfrm>
            <a:off x="3886674" y="1166584"/>
            <a:ext cx="5188333" cy="3763814"/>
          </a:xfrm>
          <a:prstGeom prst="rect">
            <a:avLst/>
          </a:prstGeom>
          <a:noFill/>
          <a:ln>
            <a:solidFill>
              <a:schemeClr val="accent1">
                <a:lumMod val="60000"/>
                <a:lumOff val="40000"/>
              </a:schemeClr>
            </a:solidFill>
          </a:ln>
        </p:spPr>
      </p:pic>
      <p:sp>
        <p:nvSpPr>
          <p:cNvPr id="14" name="TextBox 13">
            <a:extLst>
              <a:ext uri="{FF2B5EF4-FFF2-40B4-BE49-F238E27FC236}">
                <a16:creationId xmlns:a16="http://schemas.microsoft.com/office/drawing/2014/main" id="{9434F1FF-41EC-4C7B-BF31-2D6CB11D627F}"/>
              </a:ext>
            </a:extLst>
          </p:cNvPr>
          <p:cNvSpPr txBox="1"/>
          <p:nvPr/>
        </p:nvSpPr>
        <p:spPr>
          <a:xfrm>
            <a:off x="3499407" y="1166583"/>
            <a:ext cx="353943" cy="787775"/>
          </a:xfrm>
          <a:prstGeom prst="rect">
            <a:avLst/>
          </a:prstGeom>
          <a:noFill/>
          <a:ln>
            <a:solidFill>
              <a:schemeClr val="tx1"/>
            </a:solidFill>
          </a:ln>
        </p:spPr>
        <p:txBody>
          <a:bodyPr vert="vert270" wrap="square" rtlCol="0">
            <a:spAutoFit/>
          </a:bodyPr>
          <a:lstStyle/>
          <a:p>
            <a:pPr algn="ctr"/>
            <a:r>
              <a:rPr lang="en-GB" sz="1100" dirty="0">
                <a:solidFill>
                  <a:srgbClr val="FF0000"/>
                </a:solidFill>
              </a:rPr>
              <a:t>heat shares</a:t>
            </a:r>
            <a:endParaRPr lang="en-US" sz="1100" dirty="0">
              <a:solidFill>
                <a:srgbClr val="FF0000"/>
              </a:solidFill>
            </a:endParaRPr>
          </a:p>
        </p:txBody>
      </p:sp>
      <p:sp>
        <p:nvSpPr>
          <p:cNvPr id="15" name="TextBox 14">
            <a:extLst>
              <a:ext uri="{FF2B5EF4-FFF2-40B4-BE49-F238E27FC236}">
                <a16:creationId xmlns:a16="http://schemas.microsoft.com/office/drawing/2014/main" id="{136C6323-320B-4880-9851-7367A2B002DA}"/>
              </a:ext>
            </a:extLst>
          </p:cNvPr>
          <p:cNvSpPr txBox="1"/>
          <p:nvPr/>
        </p:nvSpPr>
        <p:spPr>
          <a:xfrm>
            <a:off x="3499407" y="1979202"/>
            <a:ext cx="353943" cy="2113526"/>
          </a:xfrm>
          <a:prstGeom prst="rect">
            <a:avLst/>
          </a:prstGeom>
          <a:noFill/>
          <a:ln>
            <a:solidFill>
              <a:schemeClr val="accent1">
                <a:lumMod val="60000"/>
                <a:lumOff val="40000"/>
              </a:schemeClr>
            </a:solidFill>
          </a:ln>
        </p:spPr>
        <p:txBody>
          <a:bodyPr vert="vert270" wrap="square" rtlCol="0">
            <a:spAutoFit/>
          </a:bodyPr>
          <a:lstStyle/>
          <a:p>
            <a:pPr algn="ctr"/>
            <a:r>
              <a:rPr lang="en-GB" sz="1100" dirty="0">
                <a:solidFill>
                  <a:srgbClr val="FF0000"/>
                </a:solidFill>
              </a:rPr>
              <a:t>System design</a:t>
            </a:r>
            <a:endParaRPr lang="en-US" sz="1100" dirty="0">
              <a:solidFill>
                <a:srgbClr val="FF0000"/>
              </a:solidFill>
            </a:endParaRPr>
          </a:p>
        </p:txBody>
      </p:sp>
      <p:sp>
        <p:nvSpPr>
          <p:cNvPr id="18" name="TextBox 17">
            <a:extLst>
              <a:ext uri="{FF2B5EF4-FFF2-40B4-BE49-F238E27FC236}">
                <a16:creationId xmlns:a16="http://schemas.microsoft.com/office/drawing/2014/main" id="{C5109CEB-40BB-449D-971A-B570EC731B16}"/>
              </a:ext>
            </a:extLst>
          </p:cNvPr>
          <p:cNvSpPr txBox="1"/>
          <p:nvPr/>
        </p:nvSpPr>
        <p:spPr>
          <a:xfrm>
            <a:off x="3496374" y="4117572"/>
            <a:ext cx="353943" cy="525990"/>
          </a:xfrm>
          <a:prstGeom prst="rect">
            <a:avLst/>
          </a:prstGeom>
          <a:noFill/>
          <a:ln>
            <a:solidFill>
              <a:schemeClr val="tx1"/>
            </a:solidFill>
          </a:ln>
        </p:spPr>
        <p:txBody>
          <a:bodyPr vert="vert270" wrap="square" rtlCol="0">
            <a:spAutoFit/>
          </a:bodyPr>
          <a:lstStyle/>
          <a:p>
            <a:pPr algn="ctr"/>
            <a:r>
              <a:rPr lang="en-GB" sz="1100" dirty="0">
                <a:solidFill>
                  <a:srgbClr val="FF0000"/>
                </a:solidFill>
              </a:rPr>
              <a:t>Climate</a:t>
            </a:r>
            <a:endParaRPr lang="en-US" sz="1100" dirty="0">
              <a:solidFill>
                <a:srgbClr val="FF0000"/>
              </a:solidFill>
            </a:endParaRPr>
          </a:p>
        </p:txBody>
      </p:sp>
    </p:spTree>
    <p:extLst>
      <p:ext uri="{BB962C8B-B14F-4D97-AF65-F5344CB8AC3E}">
        <p14:creationId xmlns:p14="http://schemas.microsoft.com/office/powerpoint/2010/main" val="614755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9">
            <a:extLst>
              <a:ext uri="{FF2B5EF4-FFF2-40B4-BE49-F238E27FC236}">
                <a16:creationId xmlns:a16="http://schemas.microsoft.com/office/drawing/2014/main" id="{B431F538-F405-4DC8-B367-8CF28711624D}"/>
              </a:ext>
            </a:extLst>
          </p:cNvPr>
          <p:cNvSpPr>
            <a:spLocks noGrp="1"/>
          </p:cNvSpPr>
          <p:nvPr>
            <p:ph type="title"/>
          </p:nvPr>
        </p:nvSpPr>
        <p:spPr>
          <a:xfrm>
            <a:off x="0" y="383400"/>
            <a:ext cx="9144000" cy="389017"/>
          </a:xfrm>
        </p:spPr>
        <p:txBody>
          <a:bodyPr/>
          <a:lstStyle/>
          <a:p>
            <a:pPr algn="ctr"/>
            <a:r>
              <a:rPr lang="en-GB" dirty="0"/>
              <a:t>Introduction</a:t>
            </a:r>
            <a:endParaRPr lang="en-GB" dirty="0">
              <a:solidFill>
                <a:srgbClr val="00B050"/>
              </a:solidFill>
            </a:endParaRPr>
          </a:p>
        </p:txBody>
      </p:sp>
      <p:sp>
        <p:nvSpPr>
          <p:cNvPr id="35" name="Rectangle 34">
            <a:extLst>
              <a:ext uri="{FF2B5EF4-FFF2-40B4-BE49-F238E27FC236}">
                <a16:creationId xmlns:a16="http://schemas.microsoft.com/office/drawing/2014/main" id="{2CA95A1E-B382-4AAE-BB4D-D58F9850D461}"/>
              </a:ext>
            </a:extLst>
          </p:cNvPr>
          <p:cNvSpPr/>
          <p:nvPr/>
        </p:nvSpPr>
        <p:spPr>
          <a:xfrm>
            <a:off x="696903" y="1144516"/>
            <a:ext cx="8088128" cy="3539430"/>
          </a:xfrm>
          <a:prstGeom prst="rect">
            <a:avLst/>
          </a:prstGeom>
        </p:spPr>
        <p:txBody>
          <a:bodyPr wrap="square">
            <a:spAutoFit/>
          </a:bodyPr>
          <a:lstStyle/>
          <a:p>
            <a:pPr>
              <a:lnSpc>
                <a:spcPct val="100000"/>
              </a:lnSpc>
            </a:pPr>
            <a:r>
              <a:rPr lang="en-GB" sz="1600" b="1" spc="-1" dirty="0"/>
              <a:t>Aim: </a:t>
            </a:r>
            <a:r>
              <a:rPr lang="en-GB" sz="1600" spc="-1" dirty="0"/>
              <a:t>design zero greenhouse gas emission UK energy systems with a focus on heat</a:t>
            </a:r>
          </a:p>
          <a:p>
            <a:pPr>
              <a:lnSpc>
                <a:spcPct val="100000"/>
              </a:lnSpc>
            </a:pPr>
            <a:endParaRPr lang="en-GB" sz="1600" spc="-1" dirty="0"/>
          </a:p>
          <a:p>
            <a:pPr>
              <a:lnSpc>
                <a:spcPct val="100000"/>
              </a:lnSpc>
            </a:pPr>
            <a:r>
              <a:rPr lang="en-GB" sz="1600" b="1" spc="-1" dirty="0"/>
              <a:t>Test</a:t>
            </a:r>
            <a:r>
              <a:rPr lang="en-GB" sz="1600" spc="-1" dirty="0"/>
              <a:t> whether designs work in engineering terms, and determine costs</a:t>
            </a:r>
          </a:p>
          <a:p>
            <a:pPr>
              <a:lnSpc>
                <a:spcPct val="100000"/>
              </a:lnSpc>
            </a:pPr>
            <a:endParaRPr lang="en-GB" sz="1600" spc="-1" dirty="0"/>
          </a:p>
          <a:p>
            <a:r>
              <a:rPr lang="en-GB" sz="1600" b="1" spc="-1" dirty="0"/>
              <a:t>Nine systems </a:t>
            </a:r>
            <a:r>
              <a:rPr lang="en-GB" sz="1600" spc="-1" dirty="0"/>
              <a:t>are designed with different:</a:t>
            </a:r>
          </a:p>
          <a:p>
            <a:pPr marL="171450" indent="-171450">
              <a:buFont typeface="Arial" panose="020B0604020202020204" pitchFamily="34" charset="0"/>
              <a:buChar char="•"/>
            </a:pPr>
            <a:r>
              <a:rPr lang="en-GB" sz="1600" b="1" spc="-1" dirty="0"/>
              <a:t>building efficiencies</a:t>
            </a:r>
          </a:p>
          <a:p>
            <a:pPr marL="171450" indent="-171450">
              <a:buFont typeface="Arial" panose="020B0604020202020204" pitchFamily="34" charset="0"/>
              <a:buChar char="•"/>
            </a:pPr>
            <a:r>
              <a:rPr lang="en-GB" sz="1600" b="1" spc="-1" dirty="0"/>
              <a:t>shares of heating </a:t>
            </a:r>
            <a:r>
              <a:rPr lang="en-GB" sz="1600" spc="-1" dirty="0"/>
              <a:t>with consumer heat pumps, district heating and electrolytic hydrogen</a:t>
            </a:r>
          </a:p>
          <a:p>
            <a:pPr marL="171450" indent="-171450">
              <a:buFont typeface="Arial" panose="020B0604020202020204" pitchFamily="34" charset="0"/>
              <a:buChar char="•"/>
            </a:pPr>
            <a:r>
              <a:rPr lang="en-GB" sz="1600" b="1" spc="-1" dirty="0"/>
              <a:t>capacities</a:t>
            </a:r>
            <a:r>
              <a:rPr lang="en-GB" sz="1600" spc="-1" dirty="0"/>
              <a:t> of renewables, stores and interconnectors</a:t>
            </a:r>
          </a:p>
          <a:p>
            <a:endParaRPr lang="en-GB" sz="1600" spc="-1" dirty="0"/>
          </a:p>
          <a:p>
            <a:r>
              <a:rPr lang="en-GB" sz="1600" b="1" spc="-1" dirty="0"/>
              <a:t>The </a:t>
            </a:r>
            <a:r>
              <a:rPr lang="en-GB" sz="1600" b="1" dirty="0">
                <a:solidFill>
                  <a:srgbClr val="FF0000"/>
                </a:solidFill>
              </a:rPr>
              <a:t>E</a:t>
            </a:r>
            <a:r>
              <a:rPr lang="en-GB" sz="1600" b="1" dirty="0">
                <a:solidFill>
                  <a:srgbClr val="00B050"/>
                </a:solidFill>
              </a:rPr>
              <a:t>S</a:t>
            </a:r>
            <a:r>
              <a:rPr lang="en-GB" sz="1600" b="1" dirty="0">
                <a:solidFill>
                  <a:srgbClr val="0070C0"/>
                </a:solidFill>
              </a:rPr>
              <a:t>T</a:t>
            </a:r>
            <a:r>
              <a:rPr lang="en-GB" sz="1600" b="1" dirty="0"/>
              <a:t>IMO</a:t>
            </a:r>
            <a:r>
              <a:rPr lang="en-GB" sz="1600" b="1" spc="-1" dirty="0"/>
              <a:t> model (</a:t>
            </a:r>
            <a:r>
              <a:rPr lang="en-GB" sz="1600" b="1" dirty="0">
                <a:solidFill>
                  <a:srgbClr val="FF0000"/>
                </a:solidFill>
              </a:rPr>
              <a:t>Energy</a:t>
            </a:r>
            <a:r>
              <a:rPr lang="en-GB" sz="1600" b="1" dirty="0"/>
              <a:t> </a:t>
            </a:r>
            <a:r>
              <a:rPr lang="en-GB" sz="1600" b="1" dirty="0">
                <a:solidFill>
                  <a:srgbClr val="00B050"/>
                </a:solidFill>
              </a:rPr>
              <a:t>Space</a:t>
            </a:r>
            <a:r>
              <a:rPr lang="en-GB" sz="1600" b="1" dirty="0"/>
              <a:t> </a:t>
            </a:r>
            <a:r>
              <a:rPr lang="en-GB" sz="1600" b="1" dirty="0">
                <a:solidFill>
                  <a:srgbClr val="0070C0"/>
                </a:solidFill>
              </a:rPr>
              <a:t>Time</a:t>
            </a:r>
            <a:r>
              <a:rPr lang="en-GB" sz="1600" b="1" dirty="0"/>
              <a:t> Integrated Model Optimiser)</a:t>
            </a:r>
            <a:r>
              <a:rPr lang="en-GB" sz="1600" dirty="0"/>
              <a:t> </a:t>
            </a:r>
            <a:r>
              <a:rPr lang="en-GB" sz="1600" spc="-1" dirty="0"/>
              <a:t>is used to simulate the systems hourly as driven by 35 years of historic meteorology, and with adjustment for </a:t>
            </a:r>
            <a:r>
              <a:rPr lang="en-GB" sz="1600" b="1" spc="-1" dirty="0"/>
              <a:t>climate change</a:t>
            </a:r>
            <a:endParaRPr lang="en-GB" sz="1600" spc="-1" dirty="0"/>
          </a:p>
          <a:p>
            <a:endParaRPr lang="en-GB" sz="1600" spc="-1" dirty="0"/>
          </a:p>
          <a:p>
            <a:pPr>
              <a:lnSpc>
                <a:spcPct val="100000"/>
              </a:lnSpc>
            </a:pPr>
            <a:endParaRPr lang="en-GB" sz="1600" spc="-1" dirty="0"/>
          </a:p>
        </p:txBody>
      </p:sp>
      <p:sp>
        <p:nvSpPr>
          <p:cNvPr id="36" name="Slide Number Placeholder 8">
            <a:extLst>
              <a:ext uri="{FF2B5EF4-FFF2-40B4-BE49-F238E27FC236}">
                <a16:creationId xmlns:a16="http://schemas.microsoft.com/office/drawing/2014/main" id="{C68950E7-775B-4EA0-A0F9-06BE4083C071}"/>
              </a:ext>
            </a:extLst>
          </p:cNvPr>
          <p:cNvSpPr txBox="1">
            <a:spLocks/>
          </p:cNvSpPr>
          <p:nvPr/>
        </p:nvSpPr>
        <p:spPr>
          <a:xfrm>
            <a:off x="8657112" y="4819635"/>
            <a:ext cx="3960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B62F09-BE78-43CC-8BA1-A85FC91239C1}" type="slidenum">
              <a:rPr lang="en-GB" smtClean="0"/>
              <a:pPr/>
              <a:t>2</a:t>
            </a:fld>
            <a:endParaRPr lang="en-GB" dirty="0"/>
          </a:p>
        </p:txBody>
      </p:sp>
      <p:sp>
        <p:nvSpPr>
          <p:cNvPr id="7" name="Footer Placeholder 5">
            <a:extLst>
              <a:ext uri="{FF2B5EF4-FFF2-40B4-BE49-F238E27FC236}">
                <a16:creationId xmlns:a16="http://schemas.microsoft.com/office/drawing/2014/main" id="{8246EFED-90AA-4406-BAD4-FBE9C683D301}"/>
              </a:ext>
            </a:extLst>
          </p:cNvPr>
          <p:cNvSpPr txBox="1">
            <a:spLocks/>
          </p:cNvSpPr>
          <p:nvPr/>
        </p:nvSpPr>
        <p:spPr>
          <a:xfrm>
            <a:off x="7283196" y="11328"/>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Tree>
    <p:extLst>
      <p:ext uri="{BB962C8B-B14F-4D97-AF65-F5344CB8AC3E}">
        <p14:creationId xmlns:p14="http://schemas.microsoft.com/office/powerpoint/2010/main" val="4257782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6CA7FE-769A-47AC-A19F-E272DB66D4AB}"/>
              </a:ext>
            </a:extLst>
          </p:cNvPr>
          <p:cNvSpPr>
            <a:spLocks noGrp="1"/>
          </p:cNvSpPr>
          <p:nvPr>
            <p:ph type="title"/>
          </p:nvPr>
        </p:nvSpPr>
        <p:spPr>
          <a:xfrm>
            <a:off x="1277957" y="407578"/>
            <a:ext cx="5101243" cy="799386"/>
          </a:xfrm>
        </p:spPr>
        <p:txBody>
          <a:bodyPr/>
          <a:lstStyle/>
          <a:p>
            <a:r>
              <a:rPr lang="en-GB" dirty="0"/>
              <a:t>Annual: heat and cooling demands</a:t>
            </a:r>
          </a:p>
        </p:txBody>
      </p:sp>
      <p:sp>
        <p:nvSpPr>
          <p:cNvPr id="6" name="Slide Number Placeholder 5"/>
          <p:cNvSpPr>
            <a:spLocks noGrp="1"/>
          </p:cNvSpPr>
          <p:nvPr>
            <p:ph type="sldNum" sz="quarter" idx="4294967295"/>
          </p:nvPr>
        </p:nvSpPr>
        <p:spPr>
          <a:xfrm>
            <a:off x="8748000" y="4710260"/>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20</a:t>
            </a:fld>
            <a:endParaRPr lang="en-GB" dirty="0"/>
          </a:p>
        </p:txBody>
      </p:sp>
      <p:sp>
        <p:nvSpPr>
          <p:cNvPr id="9" name="Rectangle 8">
            <a:extLst>
              <a:ext uri="{FF2B5EF4-FFF2-40B4-BE49-F238E27FC236}">
                <a16:creationId xmlns:a16="http://schemas.microsoft.com/office/drawing/2014/main" id="{DBF588A8-943C-43DA-BF01-BB1162D5C508}"/>
              </a:ext>
            </a:extLst>
          </p:cNvPr>
          <p:cNvSpPr/>
          <p:nvPr/>
        </p:nvSpPr>
        <p:spPr>
          <a:xfrm>
            <a:off x="3788665" y="1236959"/>
            <a:ext cx="481414" cy="276999"/>
          </a:xfrm>
          <a:prstGeom prst="rect">
            <a:avLst/>
          </a:prstGeom>
        </p:spPr>
        <p:txBody>
          <a:bodyPr wrap="none">
            <a:spAutoFit/>
          </a:bodyPr>
          <a:lstStyle/>
          <a:p>
            <a:r>
              <a:rPr lang="en-GB" sz="1200" dirty="0"/>
              <a:t>Heat</a:t>
            </a:r>
          </a:p>
        </p:txBody>
      </p:sp>
      <p:pic>
        <p:nvPicPr>
          <p:cNvPr id="3" name="Picture 2">
            <a:extLst>
              <a:ext uri="{FF2B5EF4-FFF2-40B4-BE49-F238E27FC236}">
                <a16:creationId xmlns:a16="http://schemas.microsoft.com/office/drawing/2014/main" id="{241954FF-40EF-4DCF-8311-3708F231AA01}"/>
              </a:ext>
            </a:extLst>
          </p:cNvPr>
          <p:cNvPicPr>
            <a:picLocks noChangeAspect="1"/>
          </p:cNvPicPr>
          <p:nvPr/>
        </p:nvPicPr>
        <p:blipFill>
          <a:blip r:embed="rId3"/>
          <a:stretch>
            <a:fillRect/>
          </a:stretch>
        </p:blipFill>
        <p:spPr>
          <a:xfrm>
            <a:off x="2447926" y="1319883"/>
            <a:ext cx="6696074" cy="1491513"/>
          </a:xfrm>
          <a:prstGeom prst="rect">
            <a:avLst/>
          </a:prstGeom>
        </p:spPr>
      </p:pic>
      <p:sp>
        <p:nvSpPr>
          <p:cNvPr id="10" name="Title 2">
            <a:extLst>
              <a:ext uri="{FF2B5EF4-FFF2-40B4-BE49-F238E27FC236}">
                <a16:creationId xmlns:a16="http://schemas.microsoft.com/office/drawing/2014/main" id="{83318B49-1D3C-4913-9303-DEB30AC22BD2}"/>
              </a:ext>
            </a:extLst>
          </p:cNvPr>
          <p:cNvSpPr txBox="1">
            <a:spLocks/>
          </p:cNvSpPr>
          <p:nvPr/>
        </p:nvSpPr>
        <p:spPr bwMode="auto">
          <a:xfrm>
            <a:off x="80089" y="1129603"/>
            <a:ext cx="2315449" cy="169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1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a:lstStyle>
          <a:p>
            <a:r>
              <a:rPr lang="en-GB" sz="1200" b="1" kern="0" dirty="0">
                <a:solidFill>
                  <a:schemeClr val="tx1"/>
                </a:solidFill>
                <a:latin typeface="+mn-lt"/>
              </a:rPr>
              <a:t>Total heat demand </a:t>
            </a:r>
            <a:r>
              <a:rPr lang="en-GB" sz="1200" kern="0" dirty="0">
                <a:solidFill>
                  <a:schemeClr val="tx1"/>
                </a:solidFill>
                <a:latin typeface="+mn-lt"/>
              </a:rPr>
              <a:t>in the core scenarios is 464 TWh, similar to today’s demand. This falls to 402 and 346 TWh in the climate change scenarios of +2 oC and +4 oC respectively.</a:t>
            </a:r>
          </a:p>
          <a:p>
            <a:endParaRPr lang="en-GB" sz="1200" kern="0" dirty="0">
              <a:solidFill>
                <a:schemeClr val="tx1"/>
              </a:solidFill>
              <a:latin typeface="+mn-lt"/>
            </a:endParaRPr>
          </a:p>
          <a:p>
            <a:r>
              <a:rPr lang="en-GB" sz="1200" b="1" kern="0" dirty="0">
                <a:solidFill>
                  <a:schemeClr val="tx1"/>
                </a:solidFill>
                <a:latin typeface="+mn-lt"/>
              </a:rPr>
              <a:t>Heat demand sensitivity</a:t>
            </a:r>
          </a:p>
          <a:p>
            <a:r>
              <a:rPr lang="en-GB" sz="1200" kern="0" dirty="0">
                <a:solidFill>
                  <a:schemeClr val="tx1"/>
                </a:solidFill>
                <a:latin typeface="+mn-lt"/>
              </a:rPr>
              <a:t>Building insulation: 3 TWh/SHL_%</a:t>
            </a:r>
          </a:p>
          <a:p>
            <a:r>
              <a:rPr lang="en-GB" sz="1200" kern="0" dirty="0">
                <a:solidFill>
                  <a:schemeClr val="tx1"/>
                </a:solidFill>
                <a:latin typeface="+mn-lt"/>
              </a:rPr>
              <a:t>Climate Change: -30 TWh/oC</a:t>
            </a:r>
          </a:p>
          <a:p>
            <a:endParaRPr lang="en-GB" sz="1200" kern="0" dirty="0">
              <a:solidFill>
                <a:schemeClr val="tx1"/>
              </a:solidFill>
              <a:latin typeface="+mn-lt"/>
            </a:endParaRPr>
          </a:p>
          <a:p>
            <a:r>
              <a:rPr lang="en-GB" sz="1200" b="1" kern="0" dirty="0">
                <a:solidFill>
                  <a:schemeClr val="tx1"/>
                </a:solidFill>
                <a:latin typeface="+mn-lt"/>
              </a:rPr>
              <a:t>Electricity demand for cooling</a:t>
            </a:r>
          </a:p>
          <a:p>
            <a:r>
              <a:rPr lang="en-GB" sz="1200" kern="0" dirty="0">
                <a:solidFill>
                  <a:schemeClr val="tx1"/>
                </a:solidFill>
                <a:latin typeface="+mn-lt"/>
              </a:rPr>
              <a:t>Building insulation: 0.6 TWh/SHL_%</a:t>
            </a:r>
          </a:p>
          <a:p>
            <a:r>
              <a:rPr lang="en-GB" sz="1200" kern="0" dirty="0">
                <a:solidFill>
                  <a:schemeClr val="tx1"/>
                </a:solidFill>
                <a:latin typeface="+mn-lt"/>
              </a:rPr>
              <a:t>Climate change: 35 TWh/oC</a:t>
            </a:r>
          </a:p>
          <a:p>
            <a:endParaRPr lang="en-GB" sz="1200" kern="0" dirty="0">
              <a:solidFill>
                <a:schemeClr val="tx1"/>
              </a:solidFill>
              <a:latin typeface="+mn-lt"/>
            </a:endParaRPr>
          </a:p>
          <a:p>
            <a:r>
              <a:rPr lang="en-GB" sz="1200" b="1" kern="0" dirty="0">
                <a:solidFill>
                  <a:schemeClr val="tx1"/>
                </a:solidFill>
                <a:latin typeface="+mn-lt"/>
              </a:rPr>
              <a:t>Electricity demand for BEVs </a:t>
            </a:r>
          </a:p>
          <a:p>
            <a:r>
              <a:rPr lang="en-GB" sz="1200" kern="0" dirty="0">
                <a:solidFill>
                  <a:schemeClr val="tx1"/>
                </a:solidFill>
                <a:latin typeface="+mn-lt"/>
              </a:rPr>
              <a:t>Climate change: -1.5 TWh/oC</a:t>
            </a:r>
          </a:p>
          <a:p>
            <a:endParaRPr lang="en-GB" sz="1200" kern="0" dirty="0">
              <a:solidFill>
                <a:schemeClr val="tx1"/>
              </a:solidFill>
              <a:latin typeface="+mn-lt"/>
            </a:endParaRPr>
          </a:p>
          <a:p>
            <a:endParaRPr lang="en-GB" sz="1200" kern="0" dirty="0">
              <a:solidFill>
                <a:schemeClr val="tx1"/>
              </a:solidFill>
              <a:latin typeface="+mn-lt"/>
            </a:endParaRPr>
          </a:p>
          <a:p>
            <a:endParaRPr lang="en-GB" sz="1200" kern="0" dirty="0">
              <a:solidFill>
                <a:schemeClr val="tx1"/>
              </a:solidFill>
              <a:latin typeface="+mn-lt"/>
            </a:endParaRPr>
          </a:p>
          <a:p>
            <a:endParaRPr lang="en-GB" sz="1200" kern="0" dirty="0">
              <a:solidFill>
                <a:schemeClr val="tx1"/>
              </a:solidFill>
              <a:latin typeface="+mn-lt"/>
            </a:endParaRPr>
          </a:p>
          <a:p>
            <a:endParaRPr lang="en-GB" sz="1200" kern="0" dirty="0">
              <a:solidFill>
                <a:schemeClr val="tx1"/>
              </a:solidFill>
              <a:latin typeface="+mn-lt"/>
            </a:endParaRPr>
          </a:p>
          <a:p>
            <a:pPr marL="96441" indent="-96441">
              <a:buFont typeface="Arial" panose="020B0604020202020204" pitchFamily="34" charset="0"/>
              <a:buChar char="•"/>
            </a:pPr>
            <a:endParaRPr lang="en-GB" sz="1200" kern="0" dirty="0">
              <a:solidFill>
                <a:schemeClr val="tx1"/>
              </a:solidFill>
              <a:latin typeface="+mn-lt"/>
            </a:endParaRPr>
          </a:p>
          <a:p>
            <a:pPr marL="96441" indent="-96441">
              <a:buFont typeface="Arial" panose="020B0604020202020204" pitchFamily="34" charset="0"/>
              <a:buChar char="•"/>
            </a:pPr>
            <a:endParaRPr lang="en-GB" sz="1200" kern="0" dirty="0">
              <a:solidFill>
                <a:schemeClr val="tx1"/>
              </a:solidFill>
              <a:latin typeface="+mn-lt"/>
            </a:endParaRPr>
          </a:p>
          <a:p>
            <a:endParaRPr lang="en-GB" sz="1200" kern="0" dirty="0">
              <a:solidFill>
                <a:schemeClr val="tx1"/>
              </a:solidFill>
              <a:latin typeface="+mn-lt"/>
            </a:endParaRPr>
          </a:p>
          <a:p>
            <a:pPr marL="96441" indent="-96441">
              <a:buFont typeface="Arial" panose="020B0604020202020204" pitchFamily="34" charset="0"/>
              <a:buChar char="•"/>
            </a:pPr>
            <a:endParaRPr lang="en-GB" sz="1200" kern="0" dirty="0">
              <a:solidFill>
                <a:schemeClr val="tx1"/>
              </a:solidFill>
              <a:latin typeface="+mn-lt"/>
            </a:endParaRPr>
          </a:p>
          <a:p>
            <a:pPr marL="96441" indent="-96441">
              <a:buFont typeface="Arial" panose="020B0604020202020204" pitchFamily="34" charset="0"/>
              <a:buChar char="•"/>
            </a:pPr>
            <a:endParaRPr lang="en-GB" sz="1200" kern="0" dirty="0">
              <a:solidFill>
                <a:schemeClr val="tx1"/>
              </a:solidFill>
              <a:latin typeface="+mn-lt"/>
            </a:endParaRPr>
          </a:p>
          <a:p>
            <a:r>
              <a:rPr lang="en-GB" sz="1200" b="1" kern="0" dirty="0">
                <a:solidFill>
                  <a:schemeClr val="tx1"/>
                </a:solidFill>
                <a:latin typeface="+mn-lt"/>
              </a:rPr>
              <a:t>	</a:t>
            </a:r>
          </a:p>
          <a:p>
            <a:endParaRPr lang="en-GB" sz="1200" b="1" kern="0" dirty="0">
              <a:solidFill>
                <a:schemeClr val="tx1"/>
              </a:solidFill>
              <a:latin typeface="+mn-lt"/>
            </a:endParaRPr>
          </a:p>
          <a:p>
            <a:endParaRPr lang="en-GB" sz="1200" b="1" kern="0" dirty="0">
              <a:solidFill>
                <a:schemeClr val="tx1"/>
              </a:solidFill>
              <a:latin typeface="+mn-lt"/>
            </a:endParaRPr>
          </a:p>
        </p:txBody>
      </p:sp>
      <p:sp>
        <p:nvSpPr>
          <p:cNvPr id="11" name="Footer Placeholder 5">
            <a:extLst>
              <a:ext uri="{FF2B5EF4-FFF2-40B4-BE49-F238E27FC236}">
                <a16:creationId xmlns:a16="http://schemas.microsoft.com/office/drawing/2014/main" id="{2071A8EE-A102-4198-8D67-EF3509802FDD}"/>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pic>
        <p:nvPicPr>
          <p:cNvPr id="12" name="Picture 11">
            <a:extLst>
              <a:ext uri="{FF2B5EF4-FFF2-40B4-BE49-F238E27FC236}">
                <a16:creationId xmlns:a16="http://schemas.microsoft.com/office/drawing/2014/main" id="{B5AACA2C-AD20-4B40-B713-7823998611F3}"/>
              </a:ext>
            </a:extLst>
          </p:cNvPr>
          <p:cNvPicPr/>
          <p:nvPr/>
        </p:nvPicPr>
        <p:blipFill rotWithShape="1">
          <a:blip r:embed="rId4">
            <a:extLst>
              <a:ext uri="{28A0092B-C50C-407E-A947-70E740481C1C}">
                <a14:useLocalDpi xmlns:a14="http://schemas.microsoft.com/office/drawing/2010/main" val="0"/>
              </a:ext>
            </a:extLst>
          </a:blip>
          <a:srcRect t="81224" r="43806" b="7396"/>
          <a:stretch/>
        </p:blipFill>
        <p:spPr bwMode="auto">
          <a:xfrm>
            <a:off x="3852473" y="3596028"/>
            <a:ext cx="3677457" cy="365159"/>
          </a:xfrm>
          <a:prstGeom prst="rect">
            <a:avLst/>
          </a:prstGeom>
          <a:noFill/>
          <a:ln>
            <a:noFill/>
          </a:ln>
        </p:spPr>
      </p:pic>
      <p:pic>
        <p:nvPicPr>
          <p:cNvPr id="13" name="Picture 12">
            <a:extLst>
              <a:ext uri="{FF2B5EF4-FFF2-40B4-BE49-F238E27FC236}">
                <a16:creationId xmlns:a16="http://schemas.microsoft.com/office/drawing/2014/main" id="{FC32A258-9801-4A8F-A214-E61A2844A1BB}"/>
              </a:ext>
            </a:extLst>
          </p:cNvPr>
          <p:cNvPicPr/>
          <p:nvPr/>
        </p:nvPicPr>
        <p:blipFill rotWithShape="1">
          <a:blip r:embed="rId4">
            <a:extLst>
              <a:ext uri="{28A0092B-C50C-407E-A947-70E740481C1C}">
                <a14:useLocalDpi xmlns:a14="http://schemas.microsoft.com/office/drawing/2010/main" val="0"/>
              </a:ext>
            </a:extLst>
          </a:blip>
          <a:srcRect t="1" r="43984" b="83871"/>
          <a:stretch/>
        </p:blipFill>
        <p:spPr bwMode="auto">
          <a:xfrm>
            <a:off x="3852473" y="3043869"/>
            <a:ext cx="3666367" cy="552158"/>
          </a:xfrm>
          <a:prstGeom prst="rect">
            <a:avLst/>
          </a:prstGeom>
          <a:noFill/>
          <a:ln>
            <a:noFill/>
          </a:ln>
        </p:spPr>
      </p:pic>
    </p:spTree>
    <p:extLst>
      <p:ext uri="{BB962C8B-B14F-4D97-AF65-F5344CB8AC3E}">
        <p14:creationId xmlns:p14="http://schemas.microsoft.com/office/powerpoint/2010/main" val="352700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D1FFC-6DB5-4885-BD91-BCAC68FA38CC}"/>
              </a:ext>
            </a:extLst>
          </p:cNvPr>
          <p:cNvSpPr>
            <a:spLocks noGrp="1"/>
          </p:cNvSpPr>
          <p:nvPr>
            <p:ph type="title"/>
          </p:nvPr>
        </p:nvSpPr>
        <p:spPr>
          <a:xfrm>
            <a:off x="971999" y="432000"/>
            <a:ext cx="7538495" cy="389017"/>
          </a:xfrm>
        </p:spPr>
        <p:txBody>
          <a:bodyPr/>
          <a:lstStyle/>
          <a:p>
            <a:r>
              <a:rPr lang="en-GB" dirty="0"/>
              <a:t>Heat and cool demand with climate change</a:t>
            </a:r>
          </a:p>
        </p:txBody>
      </p:sp>
      <p:sp>
        <p:nvSpPr>
          <p:cNvPr id="6" name="Slide Number Placeholder 5"/>
          <p:cNvSpPr>
            <a:spLocks noGrp="1"/>
          </p:cNvSpPr>
          <p:nvPr>
            <p:ph type="sldNum" sz="quarter" idx="4294967295"/>
          </p:nvPr>
        </p:nvSpPr>
        <p:spPr>
          <a:xfrm>
            <a:off x="8748000" y="4753523"/>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21</a:t>
            </a:fld>
            <a:endParaRPr lang="en-GB" dirty="0"/>
          </a:p>
        </p:txBody>
      </p:sp>
      <p:sp>
        <p:nvSpPr>
          <p:cNvPr id="10" name="Title 4">
            <a:extLst>
              <a:ext uri="{FF2B5EF4-FFF2-40B4-BE49-F238E27FC236}">
                <a16:creationId xmlns:a16="http://schemas.microsoft.com/office/drawing/2014/main" id="{68420DD5-E2D8-4C2B-8C42-93E444C7D4F9}"/>
              </a:ext>
            </a:extLst>
          </p:cNvPr>
          <p:cNvSpPr txBox="1">
            <a:spLocks/>
          </p:cNvSpPr>
          <p:nvPr/>
        </p:nvSpPr>
        <p:spPr>
          <a:xfrm>
            <a:off x="202905" y="1408620"/>
            <a:ext cx="8815589" cy="1627978"/>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71450" indent="-171450" algn="l">
              <a:buFont typeface="Arial" panose="020B0604020202020204" pitchFamily="34" charset="0"/>
              <a:buChar char="•"/>
            </a:pPr>
            <a:r>
              <a:rPr lang="en-GB" sz="1400" b="1" dirty="0">
                <a:latin typeface="+mn-lt"/>
              </a:rPr>
              <a:t>Climate change </a:t>
            </a:r>
            <a:r>
              <a:rPr lang="en-GB" sz="1400" dirty="0">
                <a:latin typeface="+mn-lt"/>
              </a:rPr>
              <a:t>was modelled by adding +2 oC and +4 oC to historic weather data.</a:t>
            </a:r>
          </a:p>
          <a:p>
            <a:pPr algn="l"/>
            <a:r>
              <a:rPr lang="en-GB" sz="1400" dirty="0">
                <a:latin typeface="+mn-lt"/>
              </a:rPr>
              <a:t> </a:t>
            </a:r>
          </a:p>
          <a:p>
            <a:pPr marL="171450" indent="-171450" algn="l">
              <a:buFont typeface="Arial" panose="020B0604020202020204" pitchFamily="34" charset="0"/>
              <a:buChar char="•"/>
            </a:pPr>
            <a:r>
              <a:rPr lang="en-GB" sz="1400" b="1" dirty="0">
                <a:latin typeface="+mn-lt"/>
              </a:rPr>
              <a:t>Air conditioning </a:t>
            </a:r>
            <a:r>
              <a:rPr lang="en-GB" sz="1400" dirty="0">
                <a:latin typeface="+mn-lt"/>
              </a:rPr>
              <a:t>was assumed limited to the services sector. </a:t>
            </a:r>
          </a:p>
          <a:p>
            <a:pPr marL="171450" indent="-171450" algn="l">
              <a:buFont typeface="Arial" panose="020B0604020202020204" pitchFamily="34" charset="0"/>
              <a:buChar char="•"/>
            </a:pPr>
            <a:r>
              <a:rPr lang="en-GB" sz="1400" dirty="0">
                <a:latin typeface="+mn-lt"/>
              </a:rPr>
              <a:t>The model indicates that </a:t>
            </a:r>
            <a:r>
              <a:rPr lang="en-GB" sz="1400" b="1" dirty="0">
                <a:latin typeface="+mn-lt"/>
              </a:rPr>
              <a:t>AC is increased by climate change </a:t>
            </a:r>
            <a:r>
              <a:rPr lang="en-GB" sz="1400" dirty="0">
                <a:latin typeface="+mn-lt"/>
              </a:rPr>
              <a:t>as much as space heat is reduced</a:t>
            </a:r>
          </a:p>
          <a:p>
            <a:pPr marL="171450" indent="-171450" algn="l">
              <a:buFont typeface="Arial" panose="020B0604020202020204" pitchFamily="34" charset="0"/>
              <a:buChar char="•"/>
            </a:pPr>
            <a:r>
              <a:rPr lang="en-GB" sz="1400" b="1" dirty="0">
                <a:latin typeface="+mn-lt"/>
              </a:rPr>
              <a:t>Climate change </a:t>
            </a:r>
            <a:r>
              <a:rPr lang="en-GB" sz="1400" dirty="0">
                <a:latin typeface="+mn-lt"/>
              </a:rPr>
              <a:t>will affect the seasonal variation in demand – more in summer, less in winter – and this will alter the optimal capacities of wind and solar.</a:t>
            </a:r>
          </a:p>
          <a:p>
            <a:pPr marL="171450" indent="-171450" algn="l">
              <a:buFont typeface="Arial" panose="020B0604020202020204" pitchFamily="34" charset="0"/>
              <a:buChar char="•"/>
            </a:pPr>
            <a:r>
              <a:rPr lang="en-GB" sz="1400" b="1" dirty="0">
                <a:latin typeface="+mn-lt"/>
              </a:rPr>
              <a:t>Reversible consumer or DHC heat pumps </a:t>
            </a:r>
            <a:r>
              <a:rPr lang="en-GB" sz="1400" dirty="0">
                <a:latin typeface="+mn-lt"/>
              </a:rPr>
              <a:t>can provide heat and cool. </a:t>
            </a:r>
          </a:p>
          <a:p>
            <a:pPr algn="l"/>
            <a:endParaRPr lang="en-GB" sz="1400" dirty="0">
              <a:latin typeface="+mn-lt"/>
            </a:endParaRPr>
          </a:p>
          <a:p>
            <a:pPr algn="l"/>
            <a:endParaRPr lang="en-GB" sz="1400" dirty="0"/>
          </a:p>
          <a:p>
            <a:pPr algn="l"/>
            <a:endParaRPr lang="en-GB" sz="1400" dirty="0"/>
          </a:p>
        </p:txBody>
      </p:sp>
      <p:sp>
        <p:nvSpPr>
          <p:cNvPr id="9" name="Title 4">
            <a:extLst>
              <a:ext uri="{FF2B5EF4-FFF2-40B4-BE49-F238E27FC236}">
                <a16:creationId xmlns:a16="http://schemas.microsoft.com/office/drawing/2014/main" id="{5059FF4F-56B5-4949-A028-A6D0FBC3E574}"/>
              </a:ext>
            </a:extLst>
          </p:cNvPr>
          <p:cNvSpPr txBox="1">
            <a:spLocks/>
          </p:cNvSpPr>
          <p:nvPr/>
        </p:nvSpPr>
        <p:spPr>
          <a:xfrm>
            <a:off x="2633879" y="3584362"/>
            <a:ext cx="3523892" cy="349685"/>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900" dirty="0"/>
          </a:p>
        </p:txBody>
      </p:sp>
      <p:sp>
        <p:nvSpPr>
          <p:cNvPr id="8" name="Footer Placeholder 5">
            <a:extLst>
              <a:ext uri="{FF2B5EF4-FFF2-40B4-BE49-F238E27FC236}">
                <a16:creationId xmlns:a16="http://schemas.microsoft.com/office/drawing/2014/main" id="{F7AB94E8-0B92-4A5B-A1B8-5E00A4D4FE96}"/>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pic>
        <p:nvPicPr>
          <p:cNvPr id="7" name="Picture 6">
            <a:extLst>
              <a:ext uri="{FF2B5EF4-FFF2-40B4-BE49-F238E27FC236}">
                <a16:creationId xmlns:a16="http://schemas.microsoft.com/office/drawing/2014/main" id="{7D2822F0-8D03-423E-9B0A-BC1CED102497}"/>
              </a:ext>
            </a:extLst>
          </p:cNvPr>
          <p:cNvPicPr>
            <a:picLocks noChangeAspect="1"/>
          </p:cNvPicPr>
          <p:nvPr/>
        </p:nvPicPr>
        <p:blipFill>
          <a:blip r:embed="rId3"/>
          <a:stretch>
            <a:fillRect/>
          </a:stretch>
        </p:blipFill>
        <p:spPr>
          <a:xfrm>
            <a:off x="314678" y="2957886"/>
            <a:ext cx="8781512" cy="1733408"/>
          </a:xfrm>
          <a:prstGeom prst="rect">
            <a:avLst/>
          </a:prstGeom>
        </p:spPr>
      </p:pic>
      <p:sp>
        <p:nvSpPr>
          <p:cNvPr id="3" name="TextBox 2">
            <a:extLst>
              <a:ext uri="{FF2B5EF4-FFF2-40B4-BE49-F238E27FC236}">
                <a16:creationId xmlns:a16="http://schemas.microsoft.com/office/drawing/2014/main" id="{EE5549C1-2310-4B25-9135-D2078BCDDA8A}"/>
              </a:ext>
            </a:extLst>
          </p:cNvPr>
          <p:cNvSpPr txBox="1"/>
          <p:nvPr/>
        </p:nvSpPr>
        <p:spPr>
          <a:xfrm>
            <a:off x="971999" y="4434501"/>
            <a:ext cx="3360419" cy="276999"/>
          </a:xfrm>
          <a:prstGeom prst="rect">
            <a:avLst/>
          </a:prstGeom>
          <a:noFill/>
        </p:spPr>
        <p:txBody>
          <a:bodyPr wrap="square" rtlCol="0">
            <a:spAutoFit/>
          </a:bodyPr>
          <a:lstStyle/>
          <a:p>
            <a:r>
              <a:rPr lang="en-GB" sz="1200" dirty="0"/>
              <a:t>Note: these are heat/cool demands, not electricity</a:t>
            </a:r>
            <a:endParaRPr lang="en-US" sz="1200" dirty="0"/>
          </a:p>
        </p:txBody>
      </p:sp>
    </p:spTree>
    <p:extLst>
      <p:ext uri="{BB962C8B-B14F-4D97-AF65-F5344CB8AC3E}">
        <p14:creationId xmlns:p14="http://schemas.microsoft.com/office/powerpoint/2010/main" val="982502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6CA7FE-769A-47AC-A19F-E272DB66D4AB}"/>
              </a:ext>
            </a:extLst>
          </p:cNvPr>
          <p:cNvSpPr>
            <a:spLocks noGrp="1"/>
          </p:cNvSpPr>
          <p:nvPr>
            <p:ph type="title"/>
          </p:nvPr>
        </p:nvSpPr>
        <p:spPr>
          <a:xfrm>
            <a:off x="1052758" y="428463"/>
            <a:ext cx="3771491" cy="389017"/>
          </a:xfrm>
        </p:spPr>
        <p:txBody>
          <a:bodyPr/>
          <a:lstStyle/>
          <a:p>
            <a:r>
              <a:rPr lang="en-GB" dirty="0"/>
              <a:t>Electricity consumption</a:t>
            </a:r>
          </a:p>
        </p:txBody>
      </p:sp>
      <p:sp>
        <p:nvSpPr>
          <p:cNvPr id="6" name="Slide Number Placeholder 5"/>
          <p:cNvSpPr>
            <a:spLocks noGrp="1"/>
          </p:cNvSpPr>
          <p:nvPr>
            <p:ph type="sldNum" sz="quarter" idx="4294967295"/>
          </p:nvPr>
        </p:nvSpPr>
        <p:spPr>
          <a:xfrm>
            <a:off x="8748000" y="4787095"/>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22</a:t>
            </a:fld>
            <a:endParaRPr lang="en-GB" dirty="0"/>
          </a:p>
        </p:txBody>
      </p:sp>
      <p:sp>
        <p:nvSpPr>
          <p:cNvPr id="7" name="Title 2">
            <a:extLst>
              <a:ext uri="{FF2B5EF4-FFF2-40B4-BE49-F238E27FC236}">
                <a16:creationId xmlns:a16="http://schemas.microsoft.com/office/drawing/2014/main" id="{4AE49785-60D0-4500-B0E0-EEDA8B538154}"/>
              </a:ext>
            </a:extLst>
          </p:cNvPr>
          <p:cNvSpPr txBox="1">
            <a:spLocks/>
          </p:cNvSpPr>
          <p:nvPr/>
        </p:nvSpPr>
        <p:spPr bwMode="auto">
          <a:xfrm>
            <a:off x="655272" y="1008720"/>
            <a:ext cx="8390965" cy="113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1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a:lstStyle>
          <a:p>
            <a:r>
              <a:rPr lang="en-GB" sz="1400" b="1" kern="0" dirty="0">
                <a:solidFill>
                  <a:schemeClr val="tx1"/>
                </a:solidFill>
                <a:latin typeface="+mn-lt"/>
              </a:rPr>
              <a:t>Electricity consumption </a:t>
            </a:r>
            <a:r>
              <a:rPr lang="en-GB" sz="1400" kern="0" dirty="0">
                <a:solidFill>
                  <a:schemeClr val="tx1"/>
                </a:solidFill>
                <a:latin typeface="+mn-lt"/>
              </a:rPr>
              <a:t>includes that by: </a:t>
            </a:r>
          </a:p>
          <a:p>
            <a:pPr marL="285750" indent="-285750">
              <a:buFont typeface="Arial" panose="020B0604020202020204" pitchFamily="34" charset="0"/>
              <a:buChar char="•"/>
            </a:pPr>
            <a:r>
              <a:rPr lang="en-GB" sz="1400" b="1" kern="0" dirty="0">
                <a:solidFill>
                  <a:schemeClr val="tx1"/>
                </a:solidFill>
                <a:latin typeface="+mn-lt"/>
              </a:rPr>
              <a:t>Consumers</a:t>
            </a:r>
            <a:r>
              <a:rPr lang="en-GB" sz="1400" kern="0" dirty="0">
                <a:solidFill>
                  <a:schemeClr val="tx1"/>
                </a:solidFill>
                <a:latin typeface="+mn-lt"/>
              </a:rPr>
              <a:t> the </a:t>
            </a:r>
            <a:r>
              <a:rPr lang="en-GB" sz="1400" b="1" kern="0" dirty="0">
                <a:solidFill>
                  <a:schemeClr val="tx1"/>
                </a:solidFill>
                <a:latin typeface="+mn-lt"/>
              </a:rPr>
              <a:t>intermediate</a:t>
            </a:r>
            <a:r>
              <a:rPr lang="en-GB" sz="1400" kern="0" dirty="0">
                <a:solidFill>
                  <a:schemeClr val="tx1"/>
                </a:solidFill>
                <a:latin typeface="+mn-lt"/>
              </a:rPr>
              <a:t> system (DH, hydrogen electrolysis etc.) and </a:t>
            </a:r>
            <a:r>
              <a:rPr lang="en-GB" sz="1400" b="1" kern="0" dirty="0">
                <a:solidFill>
                  <a:schemeClr val="tx1"/>
                </a:solidFill>
                <a:latin typeface="+mn-lt"/>
              </a:rPr>
              <a:t>losses</a:t>
            </a:r>
            <a:r>
              <a:rPr lang="en-GB" sz="1400" kern="0" dirty="0">
                <a:solidFill>
                  <a:schemeClr val="tx1"/>
                </a:solidFill>
                <a:latin typeface="+mn-lt"/>
              </a:rPr>
              <a:t> in stores and transmission</a:t>
            </a:r>
          </a:p>
          <a:p>
            <a:endParaRPr lang="en-GB" sz="1400" kern="0" dirty="0">
              <a:solidFill>
                <a:schemeClr val="tx1"/>
              </a:solidFill>
              <a:latin typeface="+mn-lt"/>
            </a:endParaRPr>
          </a:p>
          <a:p>
            <a:r>
              <a:rPr lang="en-GB" sz="1400" b="1" kern="0" dirty="0">
                <a:solidFill>
                  <a:schemeClr val="tx1"/>
                </a:solidFill>
                <a:latin typeface="+mn-lt"/>
              </a:rPr>
              <a:t>Electric transport </a:t>
            </a:r>
            <a:r>
              <a:rPr lang="en-GB" sz="1400" kern="0" dirty="0">
                <a:solidFill>
                  <a:schemeClr val="tx1"/>
                </a:solidFill>
                <a:latin typeface="+mn-lt"/>
              </a:rPr>
              <a:t>is about 25% of total consumption</a:t>
            </a:r>
          </a:p>
          <a:p>
            <a:r>
              <a:rPr lang="en-GB" sz="1400" b="1" kern="0" dirty="0">
                <a:solidFill>
                  <a:schemeClr val="tx1"/>
                </a:solidFill>
                <a:latin typeface="+mn-lt"/>
              </a:rPr>
              <a:t>H2 </a:t>
            </a:r>
            <a:r>
              <a:rPr lang="en-GB" sz="1400" kern="0" dirty="0">
                <a:solidFill>
                  <a:schemeClr val="tx1"/>
                </a:solidFill>
                <a:latin typeface="+mn-lt"/>
              </a:rPr>
              <a:t>requires 4x electricity per heat output so about 75% more consumption</a:t>
            </a:r>
          </a:p>
          <a:p>
            <a:r>
              <a:rPr lang="en-GB" sz="1400" kern="0" dirty="0">
                <a:solidFill>
                  <a:schemeClr val="tx1"/>
                </a:solidFill>
                <a:latin typeface="+mn-lt"/>
              </a:rPr>
              <a:t>	</a:t>
            </a:r>
          </a:p>
          <a:p>
            <a:endParaRPr lang="en-GB" sz="1400" kern="0" dirty="0">
              <a:solidFill>
                <a:schemeClr val="tx1"/>
              </a:solidFill>
              <a:latin typeface="+mn-lt"/>
            </a:endParaRPr>
          </a:p>
          <a:p>
            <a:endParaRPr lang="en-GB" sz="1400" kern="0" dirty="0">
              <a:solidFill>
                <a:schemeClr val="tx1"/>
              </a:solidFill>
              <a:latin typeface="+mn-lt"/>
            </a:endParaRPr>
          </a:p>
        </p:txBody>
      </p:sp>
      <p:sp>
        <p:nvSpPr>
          <p:cNvPr id="8" name="Footer Placeholder 5">
            <a:extLst>
              <a:ext uri="{FF2B5EF4-FFF2-40B4-BE49-F238E27FC236}">
                <a16:creationId xmlns:a16="http://schemas.microsoft.com/office/drawing/2014/main" id="{F43D2CCF-B948-4576-A7EA-1269B77B0A12}"/>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pic>
        <p:nvPicPr>
          <p:cNvPr id="5" name="Picture 4">
            <a:extLst>
              <a:ext uri="{FF2B5EF4-FFF2-40B4-BE49-F238E27FC236}">
                <a16:creationId xmlns:a16="http://schemas.microsoft.com/office/drawing/2014/main" id="{809BB049-D3A0-4CEC-9F4E-4D263EA37727}"/>
              </a:ext>
            </a:extLst>
          </p:cNvPr>
          <p:cNvPicPr>
            <a:picLocks noChangeAspect="1"/>
          </p:cNvPicPr>
          <p:nvPr/>
        </p:nvPicPr>
        <p:blipFill>
          <a:blip r:embed="rId3"/>
          <a:stretch>
            <a:fillRect/>
          </a:stretch>
        </p:blipFill>
        <p:spPr>
          <a:xfrm>
            <a:off x="655272" y="2284027"/>
            <a:ext cx="7610576" cy="2366790"/>
          </a:xfrm>
          <a:prstGeom prst="rect">
            <a:avLst/>
          </a:prstGeom>
        </p:spPr>
      </p:pic>
    </p:spTree>
    <p:extLst>
      <p:ext uri="{BB962C8B-B14F-4D97-AF65-F5344CB8AC3E}">
        <p14:creationId xmlns:p14="http://schemas.microsoft.com/office/powerpoint/2010/main" val="4616313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6CA7FE-769A-47AC-A19F-E272DB66D4AB}"/>
              </a:ext>
            </a:extLst>
          </p:cNvPr>
          <p:cNvSpPr>
            <a:spLocks noGrp="1"/>
          </p:cNvSpPr>
          <p:nvPr>
            <p:ph type="title"/>
          </p:nvPr>
        </p:nvSpPr>
        <p:spPr>
          <a:xfrm>
            <a:off x="891824" y="402481"/>
            <a:ext cx="7592218" cy="389017"/>
          </a:xfrm>
        </p:spPr>
        <p:txBody>
          <a:bodyPr/>
          <a:lstStyle/>
          <a:p>
            <a:r>
              <a:rPr lang="en-GB" dirty="0"/>
              <a:t>Primary renewable capacities and annual production</a:t>
            </a:r>
          </a:p>
        </p:txBody>
      </p:sp>
      <p:sp>
        <p:nvSpPr>
          <p:cNvPr id="6" name="Slide Number Placeholder 5"/>
          <p:cNvSpPr>
            <a:spLocks noGrp="1"/>
          </p:cNvSpPr>
          <p:nvPr>
            <p:ph type="sldNum" sz="quarter" idx="4294967295"/>
          </p:nvPr>
        </p:nvSpPr>
        <p:spPr>
          <a:xfrm>
            <a:off x="8748000" y="4754623"/>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23</a:t>
            </a:fld>
            <a:endParaRPr lang="en-GB" dirty="0"/>
          </a:p>
        </p:txBody>
      </p:sp>
      <p:pic>
        <p:nvPicPr>
          <p:cNvPr id="3" name="Picture 2">
            <a:extLst>
              <a:ext uri="{FF2B5EF4-FFF2-40B4-BE49-F238E27FC236}">
                <a16:creationId xmlns:a16="http://schemas.microsoft.com/office/drawing/2014/main" id="{149CCFD8-D65B-4E8B-BCCC-06E96871D354}"/>
              </a:ext>
            </a:extLst>
          </p:cNvPr>
          <p:cNvPicPr>
            <a:picLocks noChangeAspect="1"/>
          </p:cNvPicPr>
          <p:nvPr/>
        </p:nvPicPr>
        <p:blipFill>
          <a:blip r:embed="rId3"/>
          <a:stretch>
            <a:fillRect/>
          </a:stretch>
        </p:blipFill>
        <p:spPr>
          <a:xfrm>
            <a:off x="2195111" y="2621591"/>
            <a:ext cx="6858000" cy="2001587"/>
          </a:xfrm>
          <a:prstGeom prst="rect">
            <a:avLst/>
          </a:prstGeom>
        </p:spPr>
      </p:pic>
      <p:pic>
        <p:nvPicPr>
          <p:cNvPr id="7" name="Picture 6">
            <a:extLst>
              <a:ext uri="{FF2B5EF4-FFF2-40B4-BE49-F238E27FC236}">
                <a16:creationId xmlns:a16="http://schemas.microsoft.com/office/drawing/2014/main" id="{8953C4EE-559D-4F71-9B16-57CCD7741C26}"/>
              </a:ext>
            </a:extLst>
          </p:cNvPr>
          <p:cNvPicPr>
            <a:picLocks noChangeAspect="1"/>
          </p:cNvPicPr>
          <p:nvPr/>
        </p:nvPicPr>
        <p:blipFill>
          <a:blip r:embed="rId4"/>
          <a:stretch>
            <a:fillRect/>
          </a:stretch>
        </p:blipFill>
        <p:spPr>
          <a:xfrm>
            <a:off x="2195111" y="908007"/>
            <a:ext cx="6858000" cy="1648743"/>
          </a:xfrm>
          <a:prstGeom prst="rect">
            <a:avLst/>
          </a:prstGeom>
        </p:spPr>
      </p:pic>
      <p:sp>
        <p:nvSpPr>
          <p:cNvPr id="8" name="TextBox 7">
            <a:extLst>
              <a:ext uri="{FF2B5EF4-FFF2-40B4-BE49-F238E27FC236}">
                <a16:creationId xmlns:a16="http://schemas.microsoft.com/office/drawing/2014/main" id="{32EDE2B2-AEE0-47A1-B1F2-333F60C98A4C}"/>
              </a:ext>
            </a:extLst>
          </p:cNvPr>
          <p:cNvSpPr txBox="1"/>
          <p:nvPr/>
        </p:nvSpPr>
        <p:spPr>
          <a:xfrm>
            <a:off x="90889" y="1094589"/>
            <a:ext cx="2012782" cy="3323987"/>
          </a:xfrm>
          <a:prstGeom prst="rect">
            <a:avLst/>
          </a:prstGeom>
          <a:noFill/>
        </p:spPr>
        <p:txBody>
          <a:bodyPr wrap="square" rtlCol="0">
            <a:spAutoFit/>
          </a:bodyPr>
          <a:lstStyle/>
          <a:p>
            <a:r>
              <a:rPr lang="en-GB" sz="1400" b="1" dirty="0"/>
              <a:t>Hydrogen</a:t>
            </a:r>
            <a:r>
              <a:rPr lang="en-GB" sz="1400" dirty="0"/>
              <a:t> requires about 80% more primary capacity than DH and HP </a:t>
            </a:r>
          </a:p>
          <a:p>
            <a:endParaRPr lang="en-GB" sz="1400" dirty="0"/>
          </a:p>
          <a:p>
            <a:r>
              <a:rPr lang="en-GB" sz="1400" dirty="0"/>
              <a:t>Generation </a:t>
            </a:r>
            <a:r>
              <a:rPr lang="en-GB" sz="1400" b="1" dirty="0"/>
              <a:t>spillage</a:t>
            </a:r>
            <a:r>
              <a:rPr lang="en-GB" sz="1400" dirty="0"/>
              <a:t> ranges from 40% to 50%.</a:t>
            </a:r>
          </a:p>
          <a:p>
            <a:endParaRPr lang="en-GB" sz="1400" dirty="0"/>
          </a:p>
          <a:p>
            <a:r>
              <a:rPr lang="en-GB" sz="1400" b="1" dirty="0"/>
              <a:t>Decreasing spillage </a:t>
            </a:r>
            <a:r>
              <a:rPr lang="en-GB" sz="1400" dirty="0"/>
              <a:t>would require more </a:t>
            </a:r>
            <a:r>
              <a:rPr lang="en-GB" sz="1400" b="1" dirty="0"/>
              <a:t>storage</a:t>
            </a:r>
            <a:r>
              <a:rPr lang="en-GB" sz="1400" dirty="0"/>
              <a:t>, </a:t>
            </a:r>
            <a:r>
              <a:rPr lang="en-GB" sz="1400" b="1" dirty="0"/>
              <a:t>interconnector</a:t>
            </a:r>
            <a:r>
              <a:rPr lang="en-GB" sz="1400" dirty="0"/>
              <a:t> or other capacity.</a:t>
            </a:r>
          </a:p>
          <a:p>
            <a:endParaRPr lang="en-GB" sz="1400" dirty="0"/>
          </a:p>
          <a:p>
            <a:r>
              <a:rPr lang="en-GB" sz="1400" dirty="0"/>
              <a:t>The UK systems here all net export electricity to Europe.</a:t>
            </a:r>
          </a:p>
        </p:txBody>
      </p:sp>
      <p:sp>
        <p:nvSpPr>
          <p:cNvPr id="9" name="Footer Placeholder 5">
            <a:extLst>
              <a:ext uri="{FF2B5EF4-FFF2-40B4-BE49-F238E27FC236}">
                <a16:creationId xmlns:a16="http://schemas.microsoft.com/office/drawing/2014/main" id="{9B54DF21-5B89-4C1B-9AD1-300E01F40997}"/>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Tree>
    <p:extLst>
      <p:ext uri="{BB962C8B-B14F-4D97-AF65-F5344CB8AC3E}">
        <p14:creationId xmlns:p14="http://schemas.microsoft.com/office/powerpoint/2010/main" val="1932035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F7898-8CB6-4AD0-881D-362094314742}"/>
              </a:ext>
            </a:extLst>
          </p:cNvPr>
          <p:cNvSpPr>
            <a:spLocks noGrp="1"/>
          </p:cNvSpPr>
          <p:nvPr>
            <p:ph type="title"/>
          </p:nvPr>
        </p:nvSpPr>
        <p:spPr>
          <a:xfrm>
            <a:off x="913512" y="249313"/>
            <a:ext cx="3839053" cy="799386"/>
          </a:xfrm>
        </p:spPr>
        <p:txBody>
          <a:bodyPr/>
          <a:lstStyle/>
          <a:p>
            <a:r>
              <a:rPr lang="en-GB" dirty="0"/>
              <a:t>Hourly flows and storage 2009-2011</a:t>
            </a:r>
          </a:p>
        </p:txBody>
      </p:sp>
      <p:sp>
        <p:nvSpPr>
          <p:cNvPr id="6" name="Slide Number Placeholder 5"/>
          <p:cNvSpPr>
            <a:spLocks noGrp="1"/>
          </p:cNvSpPr>
          <p:nvPr>
            <p:ph type="sldNum" sz="quarter" idx="4294967295"/>
          </p:nvPr>
        </p:nvSpPr>
        <p:spPr>
          <a:xfrm>
            <a:off x="8704736" y="4742087"/>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24</a:t>
            </a:fld>
            <a:endParaRPr lang="en-GB" dirty="0"/>
          </a:p>
        </p:txBody>
      </p:sp>
      <p:sp>
        <p:nvSpPr>
          <p:cNvPr id="12" name="Title 2">
            <a:extLst>
              <a:ext uri="{FF2B5EF4-FFF2-40B4-BE49-F238E27FC236}">
                <a16:creationId xmlns:a16="http://schemas.microsoft.com/office/drawing/2014/main" id="{A67034EE-506E-48CF-8DAE-D1C0C041592E}"/>
              </a:ext>
            </a:extLst>
          </p:cNvPr>
          <p:cNvSpPr txBox="1">
            <a:spLocks/>
          </p:cNvSpPr>
          <p:nvPr/>
        </p:nvSpPr>
        <p:spPr bwMode="auto">
          <a:xfrm>
            <a:off x="363266" y="1356132"/>
            <a:ext cx="3984701" cy="525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1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a:lstStyle>
          <a:p>
            <a:r>
              <a:rPr lang="en-GB" sz="1400" kern="0" dirty="0">
                <a:solidFill>
                  <a:schemeClr val="tx1"/>
                </a:solidFill>
              </a:rPr>
              <a:t>a: </a:t>
            </a:r>
            <a:r>
              <a:rPr lang="en-GB" sz="1400" b="1" kern="0" dirty="0">
                <a:solidFill>
                  <a:schemeClr val="tx1"/>
                </a:solidFill>
              </a:rPr>
              <a:t>Hourly heat storage </a:t>
            </a:r>
            <a:r>
              <a:rPr lang="en-GB" sz="1400" kern="0" dirty="0">
                <a:solidFill>
                  <a:schemeClr val="tx1"/>
                </a:solidFill>
              </a:rPr>
              <a:t>level (right axis) and delivered heat from heat pumps, heat storage, CHPs, boilers (left axis). </a:t>
            </a:r>
          </a:p>
          <a:p>
            <a:endParaRPr lang="en-GB" sz="1400" kern="0" dirty="0">
              <a:solidFill>
                <a:schemeClr val="tx1"/>
              </a:solidFill>
            </a:endParaRPr>
          </a:p>
          <a:p>
            <a:r>
              <a:rPr lang="en-GB" sz="1400" kern="0" dirty="0">
                <a:solidFill>
                  <a:schemeClr val="tx1"/>
                </a:solidFill>
              </a:rPr>
              <a:t>b: </a:t>
            </a:r>
            <a:r>
              <a:rPr lang="en-GB" sz="1400" b="1" kern="0" dirty="0">
                <a:solidFill>
                  <a:schemeClr val="tx1"/>
                </a:solidFill>
              </a:rPr>
              <a:t>Hourly hydrogen storage </a:t>
            </a:r>
            <a:r>
              <a:rPr lang="en-GB" sz="1400" kern="0" dirty="0">
                <a:solidFill>
                  <a:schemeClr val="tx1"/>
                </a:solidFill>
              </a:rPr>
              <a:t>level (right axis) and delivered hydrogen for ammonia production and for boilers (left axis). </a:t>
            </a:r>
          </a:p>
          <a:p>
            <a:endParaRPr lang="en-GB" sz="1400" kern="0" dirty="0">
              <a:solidFill>
                <a:schemeClr val="tx1"/>
              </a:solidFill>
            </a:endParaRPr>
          </a:p>
          <a:p>
            <a:r>
              <a:rPr lang="en-GB" sz="1400" kern="0" dirty="0">
                <a:solidFill>
                  <a:schemeClr val="tx1"/>
                </a:solidFill>
              </a:rPr>
              <a:t>c:  </a:t>
            </a:r>
            <a:r>
              <a:rPr lang="en-GB" sz="1400" b="1" kern="0" dirty="0">
                <a:solidFill>
                  <a:schemeClr val="tx1"/>
                </a:solidFill>
              </a:rPr>
              <a:t>Hourly electricity storage </a:t>
            </a:r>
            <a:r>
              <a:rPr lang="en-GB" sz="1400" kern="0" dirty="0">
                <a:solidFill>
                  <a:schemeClr val="tx1"/>
                </a:solidFill>
              </a:rPr>
              <a:t>level (right axis) and system electricity consumption (left axis).</a:t>
            </a:r>
          </a:p>
          <a:p>
            <a:endParaRPr lang="en-GB" sz="1400" kern="0" dirty="0">
              <a:solidFill>
                <a:schemeClr val="tx1"/>
              </a:solidFill>
            </a:endParaRPr>
          </a:p>
          <a:p>
            <a:r>
              <a:rPr lang="en-GB" sz="1400" kern="0" dirty="0">
                <a:solidFill>
                  <a:schemeClr val="tx1"/>
                </a:solidFill>
              </a:rPr>
              <a:t>They have similar patterns, but electricity storage is used to also meet non-heat demands</a:t>
            </a:r>
          </a:p>
          <a:p>
            <a:endParaRPr lang="en-GB" sz="1400" kern="0" dirty="0">
              <a:solidFill>
                <a:schemeClr val="tx1"/>
              </a:solidFill>
            </a:endParaRPr>
          </a:p>
          <a:p>
            <a:r>
              <a:rPr lang="en-GB" sz="1400" b="1" kern="0" dirty="0">
                <a:solidFill>
                  <a:schemeClr val="tx1"/>
                </a:solidFill>
              </a:rPr>
              <a:t>There are few hours when stores are empty</a:t>
            </a:r>
          </a:p>
          <a:p>
            <a:endParaRPr lang="en-GB" sz="1400" kern="0" dirty="0">
              <a:solidFill>
                <a:schemeClr val="tx1"/>
              </a:solidFill>
            </a:endParaRPr>
          </a:p>
          <a:p>
            <a:endParaRPr lang="en-GB" sz="1400" kern="0" dirty="0">
              <a:solidFill>
                <a:schemeClr val="tx1"/>
              </a:solidFill>
            </a:endParaRPr>
          </a:p>
        </p:txBody>
      </p:sp>
      <p:grpSp>
        <p:nvGrpSpPr>
          <p:cNvPr id="8" name="Group 7">
            <a:extLst>
              <a:ext uri="{FF2B5EF4-FFF2-40B4-BE49-F238E27FC236}">
                <a16:creationId xmlns:a16="http://schemas.microsoft.com/office/drawing/2014/main" id="{11715296-E475-4E3F-A22A-B334C7561676}"/>
              </a:ext>
            </a:extLst>
          </p:cNvPr>
          <p:cNvGrpSpPr/>
          <p:nvPr/>
        </p:nvGrpSpPr>
        <p:grpSpPr>
          <a:xfrm>
            <a:off x="4792489" y="0"/>
            <a:ext cx="4351511" cy="5216177"/>
            <a:chOff x="0" y="122830"/>
            <a:chExt cx="5544806" cy="6986782"/>
          </a:xfrm>
        </p:grpSpPr>
        <p:pic>
          <p:nvPicPr>
            <p:cNvPr id="9" name="Picture 8" descr="Chart, histogram&#10;&#10;Description automatically generated">
              <a:extLst>
                <a:ext uri="{FF2B5EF4-FFF2-40B4-BE49-F238E27FC236}">
                  <a16:creationId xmlns:a16="http://schemas.microsoft.com/office/drawing/2014/main" id="{F8414F07-5D7B-41CA-AB94-1312D6CD7D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944" r="2926"/>
            <a:stretch/>
          </p:blipFill>
          <p:spPr>
            <a:xfrm>
              <a:off x="101743" y="218274"/>
              <a:ext cx="5077407" cy="2284079"/>
            </a:xfrm>
            <a:prstGeom prst="rect">
              <a:avLst/>
            </a:prstGeom>
          </p:spPr>
        </p:pic>
        <p:pic>
          <p:nvPicPr>
            <p:cNvPr id="10" name="Picture 9" descr="Chart, histogram&#10;&#10;Description automatically generated">
              <a:extLst>
                <a:ext uri="{FF2B5EF4-FFF2-40B4-BE49-F238E27FC236}">
                  <a16:creationId xmlns:a16="http://schemas.microsoft.com/office/drawing/2014/main" id="{5DD1995D-862C-4BA9-A663-A1C2AB75939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886" r="2490"/>
            <a:stretch/>
          </p:blipFill>
          <p:spPr>
            <a:xfrm>
              <a:off x="110808" y="4904422"/>
              <a:ext cx="4920992" cy="2205190"/>
            </a:xfrm>
            <a:prstGeom prst="rect">
              <a:avLst/>
            </a:prstGeom>
          </p:spPr>
        </p:pic>
        <p:pic>
          <p:nvPicPr>
            <p:cNvPr id="11" name="Picture 10" descr="Chart, histogram&#10;&#10;Description automatically generated">
              <a:extLst>
                <a:ext uri="{FF2B5EF4-FFF2-40B4-BE49-F238E27FC236}">
                  <a16:creationId xmlns:a16="http://schemas.microsoft.com/office/drawing/2014/main" id="{5341E186-D792-4F7B-954A-B16A0568BC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971" r="2595"/>
            <a:stretch/>
          </p:blipFill>
          <p:spPr>
            <a:xfrm>
              <a:off x="72706" y="2475855"/>
              <a:ext cx="5472100" cy="2452535"/>
            </a:xfrm>
            <a:prstGeom prst="rect">
              <a:avLst/>
            </a:prstGeom>
          </p:spPr>
        </p:pic>
        <p:sp>
          <p:nvSpPr>
            <p:cNvPr id="13" name="TextBox 5">
              <a:extLst>
                <a:ext uri="{FF2B5EF4-FFF2-40B4-BE49-F238E27FC236}">
                  <a16:creationId xmlns:a16="http://schemas.microsoft.com/office/drawing/2014/main" id="{8D46262A-7867-40A6-ACE3-CB6CD167A5C8}"/>
                </a:ext>
              </a:extLst>
            </p:cNvPr>
            <p:cNvSpPr txBox="1"/>
            <p:nvPr/>
          </p:nvSpPr>
          <p:spPr>
            <a:xfrm>
              <a:off x="0" y="2376062"/>
              <a:ext cx="311785" cy="534035"/>
            </a:xfrm>
            <a:prstGeom prst="rect">
              <a:avLst/>
            </a:prstGeom>
            <a:noFill/>
          </p:spPr>
          <p:txBody>
            <a:bodyPr wrap="square" rtlCol="0">
              <a:spAutoFit/>
            </a:bodyPr>
            <a:lstStyle/>
            <a:p>
              <a:pPr marL="0" marR="0">
                <a:lnSpc>
                  <a:spcPct val="200000"/>
                </a:lnSpc>
                <a:spcBef>
                  <a:spcPts val="0"/>
                </a:spcBef>
                <a:spcAft>
                  <a:spcPts val="800"/>
                </a:spcAft>
              </a:pPr>
              <a:r>
                <a:rPr lang="en-GB" sz="11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8">
              <a:extLst>
                <a:ext uri="{FF2B5EF4-FFF2-40B4-BE49-F238E27FC236}">
                  <a16:creationId xmlns:a16="http://schemas.microsoft.com/office/drawing/2014/main" id="{FAC0E913-1E90-427C-BAA6-5A1D9118D7DB}"/>
                </a:ext>
              </a:extLst>
            </p:cNvPr>
            <p:cNvSpPr txBox="1"/>
            <p:nvPr/>
          </p:nvSpPr>
          <p:spPr>
            <a:xfrm>
              <a:off x="0" y="4805353"/>
              <a:ext cx="311785" cy="534035"/>
            </a:xfrm>
            <a:prstGeom prst="rect">
              <a:avLst/>
            </a:prstGeom>
            <a:noFill/>
          </p:spPr>
          <p:txBody>
            <a:bodyPr wrap="square" rtlCol="0">
              <a:spAutoFit/>
            </a:bodyPr>
            <a:lstStyle/>
            <a:p>
              <a:pPr marL="0" marR="0">
                <a:lnSpc>
                  <a:spcPct val="200000"/>
                </a:lnSpc>
                <a:spcBef>
                  <a:spcPts val="0"/>
                </a:spcBef>
                <a:spcAft>
                  <a:spcPts val="800"/>
                </a:spcAft>
              </a:pPr>
              <a:r>
                <a:rPr lang="en-GB" sz="11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
              <a:extLst>
                <a:ext uri="{FF2B5EF4-FFF2-40B4-BE49-F238E27FC236}">
                  <a16:creationId xmlns:a16="http://schemas.microsoft.com/office/drawing/2014/main" id="{4A44D53C-D956-415B-9E3D-CFE7133F8377}"/>
                </a:ext>
              </a:extLst>
            </p:cNvPr>
            <p:cNvSpPr txBox="1"/>
            <p:nvPr/>
          </p:nvSpPr>
          <p:spPr>
            <a:xfrm>
              <a:off x="0" y="122830"/>
              <a:ext cx="221615" cy="313690"/>
            </a:xfrm>
            <a:prstGeom prst="rect">
              <a:avLst/>
            </a:prstGeom>
            <a:noFill/>
          </p:spPr>
          <p:txBody>
            <a:bodyPr wrap="square" rtlCol="0">
              <a:noAutofit/>
            </a:bodyPr>
            <a:lstStyle/>
            <a:p>
              <a:pPr marL="0" marR="0">
                <a:lnSpc>
                  <a:spcPct val="200000"/>
                </a:lnSpc>
                <a:spcBef>
                  <a:spcPts val="0"/>
                </a:spcBef>
                <a:spcAft>
                  <a:spcPts val="800"/>
                </a:spcAft>
              </a:pPr>
              <a:r>
                <a:rPr lang="en-GB" sz="11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4" name="Footer Placeholder 5">
            <a:extLst>
              <a:ext uri="{FF2B5EF4-FFF2-40B4-BE49-F238E27FC236}">
                <a16:creationId xmlns:a16="http://schemas.microsoft.com/office/drawing/2014/main" id="{615B1044-1007-43BD-87AD-8BF0668791B9}"/>
              </a:ext>
            </a:extLst>
          </p:cNvPr>
          <p:cNvSpPr txBox="1">
            <a:spLocks/>
          </p:cNvSpPr>
          <p:nvPr/>
        </p:nvSpPr>
        <p:spPr>
          <a:xfrm>
            <a:off x="7378447" y="-36616"/>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Tree>
    <p:extLst>
      <p:ext uri="{BB962C8B-B14F-4D97-AF65-F5344CB8AC3E}">
        <p14:creationId xmlns:p14="http://schemas.microsoft.com/office/powerpoint/2010/main" val="596879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6CA7FE-769A-47AC-A19F-E272DB66D4AB}"/>
              </a:ext>
            </a:extLst>
          </p:cNvPr>
          <p:cNvSpPr>
            <a:spLocks noGrp="1"/>
          </p:cNvSpPr>
          <p:nvPr>
            <p:ph type="title"/>
          </p:nvPr>
        </p:nvSpPr>
        <p:spPr>
          <a:xfrm>
            <a:off x="1099867" y="414988"/>
            <a:ext cx="3771491" cy="389017"/>
          </a:xfrm>
        </p:spPr>
        <p:txBody>
          <a:bodyPr/>
          <a:lstStyle/>
          <a:p>
            <a:r>
              <a:rPr lang="en-GB" dirty="0"/>
              <a:t>Storage</a:t>
            </a:r>
          </a:p>
        </p:txBody>
      </p:sp>
      <p:sp>
        <p:nvSpPr>
          <p:cNvPr id="6" name="Slide Number Placeholder 5"/>
          <p:cNvSpPr>
            <a:spLocks noGrp="1"/>
          </p:cNvSpPr>
          <p:nvPr>
            <p:ph type="sldNum" sz="quarter" idx="4294967295"/>
          </p:nvPr>
        </p:nvSpPr>
        <p:spPr>
          <a:xfrm>
            <a:off x="8748000" y="4794715"/>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25</a:t>
            </a:fld>
            <a:endParaRPr lang="en-GB" dirty="0"/>
          </a:p>
        </p:txBody>
      </p:sp>
      <p:pic>
        <p:nvPicPr>
          <p:cNvPr id="2" name="Picture 1">
            <a:extLst>
              <a:ext uri="{FF2B5EF4-FFF2-40B4-BE49-F238E27FC236}">
                <a16:creationId xmlns:a16="http://schemas.microsoft.com/office/drawing/2014/main" id="{3F450389-E28F-455F-A3CB-859675941098}"/>
              </a:ext>
            </a:extLst>
          </p:cNvPr>
          <p:cNvPicPr>
            <a:picLocks noChangeAspect="1"/>
          </p:cNvPicPr>
          <p:nvPr/>
        </p:nvPicPr>
        <p:blipFill>
          <a:blip r:embed="rId3"/>
          <a:stretch>
            <a:fillRect/>
          </a:stretch>
        </p:blipFill>
        <p:spPr>
          <a:xfrm>
            <a:off x="458534" y="2814762"/>
            <a:ext cx="7381156" cy="1850467"/>
          </a:xfrm>
          <a:prstGeom prst="rect">
            <a:avLst/>
          </a:prstGeom>
        </p:spPr>
      </p:pic>
      <p:pic>
        <p:nvPicPr>
          <p:cNvPr id="7" name="Picture 6">
            <a:extLst>
              <a:ext uri="{FF2B5EF4-FFF2-40B4-BE49-F238E27FC236}">
                <a16:creationId xmlns:a16="http://schemas.microsoft.com/office/drawing/2014/main" id="{6ECBFCE8-78E4-4854-9CA9-1973CE2E5FE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994150" y="170567"/>
            <a:ext cx="2934032" cy="2575381"/>
          </a:xfrm>
          <a:prstGeom prst="rect">
            <a:avLst/>
          </a:prstGeom>
          <a:noFill/>
          <a:ln>
            <a:noFill/>
          </a:ln>
        </p:spPr>
      </p:pic>
      <p:sp>
        <p:nvSpPr>
          <p:cNvPr id="8" name="Title 2">
            <a:extLst>
              <a:ext uri="{FF2B5EF4-FFF2-40B4-BE49-F238E27FC236}">
                <a16:creationId xmlns:a16="http://schemas.microsoft.com/office/drawing/2014/main" id="{B778D65A-4072-400F-AF30-1FC9D4E4DFB6}"/>
              </a:ext>
            </a:extLst>
          </p:cNvPr>
          <p:cNvSpPr txBox="1">
            <a:spLocks/>
          </p:cNvSpPr>
          <p:nvPr/>
        </p:nvSpPr>
        <p:spPr bwMode="auto">
          <a:xfrm>
            <a:off x="458534" y="1092520"/>
            <a:ext cx="35644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1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a:lstStyle>
          <a:p>
            <a:r>
              <a:rPr lang="en-GB" sz="1400" kern="0" dirty="0">
                <a:solidFill>
                  <a:schemeClr val="tx1"/>
                </a:solidFill>
                <a:latin typeface="+mn-lt"/>
              </a:rPr>
              <a:t>The amounts and types of storage varies with heat share, renewable capacities and interconnectors.</a:t>
            </a:r>
          </a:p>
          <a:p>
            <a:endParaRPr lang="en-GB" sz="1400" kern="0" dirty="0">
              <a:solidFill>
                <a:schemeClr val="tx1"/>
              </a:solidFill>
              <a:latin typeface="+mn-lt"/>
            </a:endParaRPr>
          </a:p>
          <a:p>
            <a:r>
              <a:rPr lang="en-GB" sz="1400" kern="0" dirty="0">
                <a:solidFill>
                  <a:schemeClr val="tx1"/>
                </a:solidFill>
                <a:latin typeface="+mn-lt"/>
              </a:rPr>
              <a:t>Increasing one of renewable, storage and interconnector capacity can allow reductions in the other two.</a:t>
            </a:r>
          </a:p>
          <a:p>
            <a:endParaRPr lang="en-GB" sz="1400" kern="0" dirty="0">
              <a:solidFill>
                <a:schemeClr val="tx1"/>
              </a:solidFill>
              <a:latin typeface="+mn-lt"/>
            </a:endParaRPr>
          </a:p>
          <a:p>
            <a:endParaRPr lang="en-GB" sz="1400" kern="0" dirty="0">
              <a:solidFill>
                <a:schemeClr val="tx1"/>
              </a:solidFill>
              <a:latin typeface="+mn-lt"/>
            </a:endParaRPr>
          </a:p>
          <a:p>
            <a:endParaRPr lang="en-GB" sz="1400" kern="0" dirty="0">
              <a:solidFill>
                <a:schemeClr val="tx1"/>
              </a:solidFill>
              <a:latin typeface="+mn-lt"/>
            </a:endParaRPr>
          </a:p>
          <a:p>
            <a:endParaRPr lang="en-GB" sz="1400" kern="0" dirty="0">
              <a:solidFill>
                <a:schemeClr val="tx1"/>
              </a:solidFill>
              <a:latin typeface="+mn-lt"/>
            </a:endParaRPr>
          </a:p>
          <a:p>
            <a:r>
              <a:rPr lang="en-GB" sz="1400" kern="0" dirty="0">
                <a:solidFill>
                  <a:schemeClr val="tx1"/>
                </a:solidFill>
                <a:latin typeface="+mn-lt"/>
              </a:rPr>
              <a:t>	</a:t>
            </a:r>
          </a:p>
          <a:p>
            <a:endParaRPr lang="en-GB" sz="1600" kern="0" dirty="0">
              <a:solidFill>
                <a:schemeClr val="tx1"/>
              </a:solidFill>
              <a:latin typeface="+mn-lt"/>
            </a:endParaRPr>
          </a:p>
          <a:p>
            <a:endParaRPr lang="en-GB" sz="1400" kern="0" dirty="0">
              <a:solidFill>
                <a:schemeClr val="tx1"/>
              </a:solidFill>
              <a:latin typeface="+mn-lt"/>
            </a:endParaRPr>
          </a:p>
        </p:txBody>
      </p:sp>
      <p:sp>
        <p:nvSpPr>
          <p:cNvPr id="9" name="TextBox 8">
            <a:extLst>
              <a:ext uri="{FF2B5EF4-FFF2-40B4-BE49-F238E27FC236}">
                <a16:creationId xmlns:a16="http://schemas.microsoft.com/office/drawing/2014/main" id="{F71298CC-F30D-4A6E-B899-337EC2167EDB}"/>
              </a:ext>
            </a:extLst>
          </p:cNvPr>
          <p:cNvSpPr txBox="1"/>
          <p:nvPr/>
        </p:nvSpPr>
        <p:spPr>
          <a:xfrm>
            <a:off x="4643562" y="478271"/>
            <a:ext cx="1446004" cy="1200329"/>
          </a:xfrm>
          <a:prstGeom prst="rect">
            <a:avLst/>
          </a:prstGeom>
          <a:noFill/>
        </p:spPr>
        <p:txBody>
          <a:bodyPr wrap="square">
            <a:spAutoFit/>
          </a:bodyPr>
          <a:lstStyle/>
          <a:p>
            <a:r>
              <a:rPr lang="en-GB" sz="1200" kern="0" dirty="0">
                <a:solidFill>
                  <a:schemeClr val="tx1"/>
                </a:solidFill>
                <a:latin typeface="+mn-lt"/>
              </a:rPr>
              <a:t>The amount of total storage in the designs varies</a:t>
            </a:r>
            <a:r>
              <a:rPr lang="en-GB" sz="1200" b="1" kern="0" dirty="0">
                <a:solidFill>
                  <a:schemeClr val="tx1"/>
                </a:solidFill>
                <a:latin typeface="+mn-lt"/>
              </a:rPr>
              <a:t>; the more renewable capacity the less storage is needed</a:t>
            </a:r>
            <a:r>
              <a:rPr lang="en-GB" sz="1200" kern="0" dirty="0">
                <a:solidFill>
                  <a:schemeClr val="tx1"/>
                </a:solidFill>
                <a:latin typeface="+mn-lt"/>
              </a:rPr>
              <a:t>.</a:t>
            </a:r>
          </a:p>
        </p:txBody>
      </p:sp>
      <p:sp>
        <p:nvSpPr>
          <p:cNvPr id="10" name="Footer Placeholder 5">
            <a:extLst>
              <a:ext uri="{FF2B5EF4-FFF2-40B4-BE49-F238E27FC236}">
                <a16:creationId xmlns:a16="http://schemas.microsoft.com/office/drawing/2014/main" id="{5D685D3B-CCE8-4C16-86AF-5CCCB1DA19F8}"/>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Tree>
    <p:extLst>
      <p:ext uri="{BB962C8B-B14F-4D97-AF65-F5344CB8AC3E}">
        <p14:creationId xmlns:p14="http://schemas.microsoft.com/office/powerpoint/2010/main" val="33904710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6CA7FE-769A-47AC-A19F-E272DB66D4AB}"/>
              </a:ext>
            </a:extLst>
          </p:cNvPr>
          <p:cNvSpPr>
            <a:spLocks noGrp="1"/>
          </p:cNvSpPr>
          <p:nvPr>
            <p:ph type="title"/>
          </p:nvPr>
        </p:nvSpPr>
        <p:spPr>
          <a:xfrm>
            <a:off x="1003228" y="402481"/>
            <a:ext cx="7884740" cy="389017"/>
          </a:xfrm>
        </p:spPr>
        <p:txBody>
          <a:bodyPr/>
          <a:lstStyle/>
          <a:p>
            <a:r>
              <a:rPr lang="en-GB" dirty="0"/>
              <a:t>Costs: whole system and electricity subsystem</a:t>
            </a:r>
            <a:endParaRPr lang="en-GB" dirty="0">
              <a:solidFill>
                <a:srgbClr val="FF0000"/>
              </a:solidFill>
            </a:endParaRPr>
          </a:p>
        </p:txBody>
      </p:sp>
      <p:sp>
        <p:nvSpPr>
          <p:cNvPr id="6" name="Slide Number Placeholder 5"/>
          <p:cNvSpPr>
            <a:spLocks noGrp="1"/>
          </p:cNvSpPr>
          <p:nvPr>
            <p:ph type="sldNum" sz="quarter" idx="4294967295"/>
          </p:nvPr>
        </p:nvSpPr>
        <p:spPr>
          <a:xfrm>
            <a:off x="8748000" y="4798302"/>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26</a:t>
            </a:fld>
            <a:endParaRPr lang="en-GB" dirty="0"/>
          </a:p>
        </p:txBody>
      </p:sp>
      <p:sp>
        <p:nvSpPr>
          <p:cNvPr id="8" name="Title 2">
            <a:extLst>
              <a:ext uri="{FF2B5EF4-FFF2-40B4-BE49-F238E27FC236}">
                <a16:creationId xmlns:a16="http://schemas.microsoft.com/office/drawing/2014/main" id="{5EF46BAD-678D-489A-939B-971C19F377C1}"/>
              </a:ext>
            </a:extLst>
          </p:cNvPr>
          <p:cNvSpPr txBox="1">
            <a:spLocks/>
          </p:cNvSpPr>
          <p:nvPr/>
        </p:nvSpPr>
        <p:spPr bwMode="auto">
          <a:xfrm>
            <a:off x="186429" y="1638300"/>
            <a:ext cx="1413771" cy="2916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1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a:lstStyle>
          <a:p>
            <a:r>
              <a:rPr lang="en-GB" sz="1400" b="1" kern="0" dirty="0">
                <a:solidFill>
                  <a:schemeClr val="tx1"/>
                </a:solidFill>
                <a:latin typeface="+mn-lt"/>
              </a:rPr>
              <a:t>Capital costs </a:t>
            </a:r>
            <a:r>
              <a:rPr lang="en-GB" sz="1400" kern="0" dirty="0">
                <a:solidFill>
                  <a:schemeClr val="tx1"/>
                </a:solidFill>
                <a:latin typeface="+mn-lt"/>
              </a:rPr>
              <a:t>are annuitized using technology unit costs (£/kW, £/kWh), life (yrs) and interest rate 5%/a.</a:t>
            </a:r>
          </a:p>
          <a:p>
            <a:endParaRPr lang="en-GB" sz="1400" kern="0" dirty="0">
              <a:solidFill>
                <a:schemeClr val="tx1"/>
              </a:solidFill>
              <a:latin typeface="+mn-lt"/>
            </a:endParaRPr>
          </a:p>
          <a:p>
            <a:r>
              <a:rPr lang="en-GB" sz="1400" b="1" kern="0" dirty="0">
                <a:solidFill>
                  <a:schemeClr val="tx1"/>
                </a:solidFill>
                <a:latin typeface="+mn-lt"/>
              </a:rPr>
              <a:t>O&amp;M costs </a:t>
            </a:r>
            <a:r>
              <a:rPr lang="en-GB" sz="1400" kern="0" dirty="0">
                <a:solidFill>
                  <a:schemeClr val="tx1"/>
                </a:solidFill>
                <a:latin typeface="+mn-lt"/>
              </a:rPr>
              <a:t>are about 35% of the total annual cost.</a:t>
            </a:r>
          </a:p>
          <a:p>
            <a:endParaRPr lang="en-GB" sz="1400" kern="0" dirty="0">
              <a:solidFill>
                <a:schemeClr val="tx1"/>
              </a:solidFill>
              <a:latin typeface="+mn-lt"/>
            </a:endParaRPr>
          </a:p>
          <a:p>
            <a:endParaRPr lang="en-GB" sz="1400" kern="0" dirty="0">
              <a:solidFill>
                <a:schemeClr val="tx1"/>
              </a:solidFill>
              <a:latin typeface="+mn-lt"/>
            </a:endParaRPr>
          </a:p>
          <a:p>
            <a:endParaRPr lang="en-GB" sz="1400" kern="0" dirty="0">
              <a:solidFill>
                <a:schemeClr val="tx1"/>
              </a:solidFill>
              <a:latin typeface="+mn-lt"/>
            </a:endParaRPr>
          </a:p>
          <a:p>
            <a:endParaRPr lang="en-GB" sz="1400" kern="0" dirty="0">
              <a:solidFill>
                <a:schemeClr val="tx1"/>
              </a:solidFill>
              <a:latin typeface="+mn-lt"/>
            </a:endParaRPr>
          </a:p>
        </p:txBody>
      </p:sp>
      <p:sp>
        <p:nvSpPr>
          <p:cNvPr id="9" name="Footer Placeholder 5">
            <a:extLst>
              <a:ext uri="{FF2B5EF4-FFF2-40B4-BE49-F238E27FC236}">
                <a16:creationId xmlns:a16="http://schemas.microsoft.com/office/drawing/2014/main" id="{C38F01C4-A1A0-4DF6-9646-C41107D1680D}"/>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pic>
        <p:nvPicPr>
          <p:cNvPr id="3" name="Picture 2">
            <a:extLst>
              <a:ext uri="{FF2B5EF4-FFF2-40B4-BE49-F238E27FC236}">
                <a16:creationId xmlns:a16="http://schemas.microsoft.com/office/drawing/2014/main" id="{9EF38977-992C-4DFE-904E-202E8A7E7630}"/>
              </a:ext>
            </a:extLst>
          </p:cNvPr>
          <p:cNvPicPr>
            <a:picLocks noChangeAspect="1"/>
          </p:cNvPicPr>
          <p:nvPr/>
        </p:nvPicPr>
        <p:blipFill>
          <a:blip r:embed="rId3"/>
          <a:stretch>
            <a:fillRect/>
          </a:stretch>
        </p:blipFill>
        <p:spPr>
          <a:xfrm>
            <a:off x="1754389" y="895283"/>
            <a:ext cx="7295246" cy="1796859"/>
          </a:xfrm>
          <a:prstGeom prst="rect">
            <a:avLst/>
          </a:prstGeom>
        </p:spPr>
      </p:pic>
      <p:pic>
        <p:nvPicPr>
          <p:cNvPr id="2" name="Picture 1">
            <a:extLst>
              <a:ext uri="{FF2B5EF4-FFF2-40B4-BE49-F238E27FC236}">
                <a16:creationId xmlns:a16="http://schemas.microsoft.com/office/drawing/2014/main" id="{9C467E6D-87B6-4C87-BC2A-EF1B737DCC4E}"/>
              </a:ext>
            </a:extLst>
          </p:cNvPr>
          <p:cNvPicPr>
            <a:picLocks noChangeAspect="1"/>
          </p:cNvPicPr>
          <p:nvPr/>
        </p:nvPicPr>
        <p:blipFill>
          <a:blip r:embed="rId4"/>
          <a:stretch>
            <a:fillRect/>
          </a:stretch>
        </p:blipFill>
        <p:spPr>
          <a:xfrm>
            <a:off x="1754389" y="2828594"/>
            <a:ext cx="7295246" cy="1743806"/>
          </a:xfrm>
          <a:prstGeom prst="rect">
            <a:avLst/>
          </a:prstGeom>
        </p:spPr>
      </p:pic>
    </p:spTree>
    <p:extLst>
      <p:ext uri="{BB962C8B-B14F-4D97-AF65-F5344CB8AC3E}">
        <p14:creationId xmlns:p14="http://schemas.microsoft.com/office/powerpoint/2010/main" val="12495314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6CA7FE-769A-47AC-A19F-E272DB66D4AB}"/>
              </a:ext>
            </a:extLst>
          </p:cNvPr>
          <p:cNvSpPr>
            <a:spLocks noGrp="1"/>
          </p:cNvSpPr>
          <p:nvPr>
            <p:ph type="title"/>
          </p:nvPr>
        </p:nvSpPr>
        <p:spPr>
          <a:xfrm>
            <a:off x="959427" y="433305"/>
            <a:ext cx="6617710" cy="389017"/>
          </a:xfrm>
        </p:spPr>
        <p:txBody>
          <a:bodyPr/>
          <a:lstStyle/>
          <a:p>
            <a:r>
              <a:rPr lang="en-GB" dirty="0"/>
              <a:t>Costs cumulated across the system</a:t>
            </a:r>
          </a:p>
        </p:txBody>
      </p:sp>
      <p:sp>
        <p:nvSpPr>
          <p:cNvPr id="6" name="Slide Number Placeholder 5"/>
          <p:cNvSpPr>
            <a:spLocks noGrp="1"/>
          </p:cNvSpPr>
          <p:nvPr>
            <p:ph type="sldNum" sz="quarter" idx="4294967295"/>
          </p:nvPr>
        </p:nvSpPr>
        <p:spPr>
          <a:xfrm>
            <a:off x="8748000" y="4821951"/>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27</a:t>
            </a:fld>
            <a:endParaRPr lang="en-GB" dirty="0"/>
          </a:p>
        </p:txBody>
      </p:sp>
      <p:pic>
        <p:nvPicPr>
          <p:cNvPr id="2" name="Picture 1">
            <a:extLst>
              <a:ext uri="{FF2B5EF4-FFF2-40B4-BE49-F238E27FC236}">
                <a16:creationId xmlns:a16="http://schemas.microsoft.com/office/drawing/2014/main" id="{14DEEC34-0A3A-4BD7-9B02-DC74B29CBCD1}"/>
              </a:ext>
            </a:extLst>
          </p:cNvPr>
          <p:cNvPicPr>
            <a:picLocks noChangeAspect="1"/>
          </p:cNvPicPr>
          <p:nvPr/>
        </p:nvPicPr>
        <p:blipFill>
          <a:blip r:embed="rId3"/>
          <a:stretch>
            <a:fillRect/>
          </a:stretch>
        </p:blipFill>
        <p:spPr>
          <a:xfrm>
            <a:off x="3380282" y="1229505"/>
            <a:ext cx="4991725" cy="3286181"/>
          </a:xfrm>
          <a:prstGeom prst="rect">
            <a:avLst/>
          </a:prstGeom>
        </p:spPr>
      </p:pic>
      <p:sp>
        <p:nvSpPr>
          <p:cNvPr id="7" name="Title 2">
            <a:extLst>
              <a:ext uri="{FF2B5EF4-FFF2-40B4-BE49-F238E27FC236}">
                <a16:creationId xmlns:a16="http://schemas.microsoft.com/office/drawing/2014/main" id="{248B520A-7B5B-44CD-9609-784824FF9719}"/>
              </a:ext>
            </a:extLst>
          </p:cNvPr>
          <p:cNvSpPr txBox="1">
            <a:spLocks/>
          </p:cNvSpPr>
          <p:nvPr/>
        </p:nvSpPr>
        <p:spPr bwMode="auto">
          <a:xfrm>
            <a:off x="186430" y="1234033"/>
            <a:ext cx="3193852" cy="3256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1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a:lstStyle>
          <a:p>
            <a:r>
              <a:rPr lang="en-GB" sz="1400" kern="0" dirty="0">
                <a:solidFill>
                  <a:schemeClr val="tx1"/>
                </a:solidFill>
                <a:latin typeface="+mn-lt"/>
              </a:rPr>
              <a:t>The costs may be cumulated from consumer through intermediate to primary system components.</a:t>
            </a:r>
          </a:p>
          <a:p>
            <a:endParaRPr lang="en-GB" sz="1400" kern="0" dirty="0">
              <a:solidFill>
                <a:schemeClr val="tx1"/>
              </a:solidFill>
              <a:latin typeface="+mn-lt"/>
            </a:endParaRPr>
          </a:p>
          <a:p>
            <a:r>
              <a:rPr lang="en-GB" sz="1400" b="1" kern="0" dirty="0">
                <a:solidFill>
                  <a:schemeClr val="tx1"/>
                </a:solidFill>
                <a:latin typeface="+mn-lt"/>
              </a:rPr>
              <a:t>Consumer heat pumps have higher capital costs</a:t>
            </a:r>
            <a:r>
              <a:rPr lang="en-GB" sz="1400" kern="0" dirty="0">
                <a:solidFill>
                  <a:schemeClr val="tx1"/>
                </a:solidFill>
                <a:latin typeface="+mn-lt"/>
              </a:rPr>
              <a:t>  for the consumer than hydrogen boilers or DH connections. </a:t>
            </a:r>
          </a:p>
          <a:p>
            <a:endParaRPr lang="en-GB" sz="1400" kern="0" dirty="0">
              <a:solidFill>
                <a:schemeClr val="tx1"/>
              </a:solidFill>
              <a:latin typeface="+mn-lt"/>
            </a:endParaRPr>
          </a:p>
          <a:p>
            <a:r>
              <a:rPr lang="en-GB" sz="1400" b="1" kern="0" dirty="0">
                <a:solidFill>
                  <a:schemeClr val="tx1"/>
                </a:solidFill>
                <a:latin typeface="+mn-lt"/>
              </a:rPr>
              <a:t>Upstream of the consumer</a:t>
            </a:r>
            <a:r>
              <a:rPr lang="en-GB" sz="1400" kern="0" dirty="0">
                <a:solidFill>
                  <a:schemeClr val="tx1"/>
                </a:solidFill>
                <a:latin typeface="+mn-lt"/>
              </a:rPr>
              <a:t>, the main difference in costs occurs because of the greater primary energy consumption of H2, and therefore costs of primary supply.</a:t>
            </a:r>
          </a:p>
          <a:p>
            <a:endParaRPr lang="en-GB" sz="1400" kern="0" dirty="0">
              <a:solidFill>
                <a:schemeClr val="tx1"/>
              </a:solidFill>
              <a:latin typeface="+mn-lt"/>
            </a:endParaRPr>
          </a:p>
          <a:p>
            <a:endParaRPr lang="en-GB" sz="1400" kern="0" dirty="0">
              <a:solidFill>
                <a:schemeClr val="tx1"/>
              </a:solidFill>
              <a:latin typeface="+mn-lt"/>
            </a:endParaRPr>
          </a:p>
          <a:p>
            <a:endParaRPr lang="en-GB" sz="1400" kern="0" dirty="0">
              <a:solidFill>
                <a:schemeClr val="tx1"/>
              </a:solidFill>
              <a:latin typeface="+mn-lt"/>
            </a:endParaRPr>
          </a:p>
          <a:p>
            <a:endParaRPr lang="en-GB" sz="1400" kern="0" dirty="0">
              <a:solidFill>
                <a:schemeClr val="tx1"/>
              </a:solidFill>
              <a:latin typeface="+mn-lt"/>
            </a:endParaRPr>
          </a:p>
          <a:p>
            <a:endParaRPr lang="en-GB" sz="1400" kern="0" dirty="0">
              <a:solidFill>
                <a:schemeClr val="tx1"/>
              </a:solidFill>
              <a:latin typeface="+mn-lt"/>
            </a:endParaRPr>
          </a:p>
          <a:p>
            <a:endParaRPr lang="en-GB" sz="1400" kern="0" dirty="0">
              <a:solidFill>
                <a:schemeClr val="tx1"/>
              </a:solidFill>
              <a:latin typeface="+mn-lt"/>
            </a:endParaRPr>
          </a:p>
          <a:p>
            <a:endParaRPr lang="en-GB" sz="1400" kern="0" dirty="0">
              <a:solidFill>
                <a:schemeClr val="tx1"/>
              </a:solidFill>
              <a:latin typeface="+mn-lt"/>
            </a:endParaRPr>
          </a:p>
          <a:p>
            <a:endParaRPr lang="en-GB" sz="1400" kern="0" dirty="0">
              <a:solidFill>
                <a:schemeClr val="tx1"/>
              </a:solidFill>
              <a:latin typeface="+mn-lt"/>
            </a:endParaRPr>
          </a:p>
          <a:p>
            <a:r>
              <a:rPr lang="en-GB" sz="1400" kern="0" dirty="0">
                <a:solidFill>
                  <a:schemeClr val="tx1"/>
                </a:solidFill>
                <a:latin typeface="+mn-lt"/>
              </a:rPr>
              <a:t>	</a:t>
            </a:r>
          </a:p>
          <a:p>
            <a:endParaRPr lang="en-GB" sz="1400" kern="0" dirty="0">
              <a:solidFill>
                <a:schemeClr val="tx1"/>
              </a:solidFill>
              <a:latin typeface="+mn-lt"/>
            </a:endParaRPr>
          </a:p>
          <a:p>
            <a:endParaRPr lang="en-GB" sz="1400" kern="0" dirty="0">
              <a:solidFill>
                <a:schemeClr val="tx1"/>
              </a:solidFill>
              <a:latin typeface="+mn-lt"/>
            </a:endParaRPr>
          </a:p>
        </p:txBody>
      </p:sp>
      <p:sp>
        <p:nvSpPr>
          <p:cNvPr id="8" name="Footer Placeholder 5">
            <a:extLst>
              <a:ext uri="{FF2B5EF4-FFF2-40B4-BE49-F238E27FC236}">
                <a16:creationId xmlns:a16="http://schemas.microsoft.com/office/drawing/2014/main" id="{304AF112-D52C-4685-864F-E076E1F167F1}"/>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Tree>
    <p:extLst>
      <p:ext uri="{BB962C8B-B14F-4D97-AF65-F5344CB8AC3E}">
        <p14:creationId xmlns:p14="http://schemas.microsoft.com/office/powerpoint/2010/main" val="6835906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D1FFC-6DB5-4885-BD91-BCAC68FA38CC}"/>
              </a:ext>
            </a:extLst>
          </p:cNvPr>
          <p:cNvSpPr>
            <a:spLocks noGrp="1"/>
          </p:cNvSpPr>
          <p:nvPr>
            <p:ph type="title"/>
          </p:nvPr>
        </p:nvSpPr>
        <p:spPr>
          <a:xfrm>
            <a:off x="971999" y="432000"/>
            <a:ext cx="7950872" cy="389017"/>
          </a:xfrm>
        </p:spPr>
        <p:txBody>
          <a:bodyPr/>
          <a:lstStyle/>
          <a:p>
            <a:r>
              <a:rPr lang="en-GB" dirty="0"/>
              <a:t>Renewable and natural gas heating costs and emissions</a:t>
            </a:r>
          </a:p>
        </p:txBody>
      </p:sp>
      <p:sp>
        <p:nvSpPr>
          <p:cNvPr id="6" name="Slide Number Placeholder 5"/>
          <p:cNvSpPr>
            <a:spLocks noGrp="1"/>
          </p:cNvSpPr>
          <p:nvPr>
            <p:ph type="sldNum" sz="quarter" idx="4294967295"/>
          </p:nvPr>
        </p:nvSpPr>
        <p:spPr>
          <a:xfrm>
            <a:off x="8745833" y="4778375"/>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28</a:t>
            </a:fld>
            <a:endParaRPr lang="en-GB" dirty="0"/>
          </a:p>
        </p:txBody>
      </p:sp>
      <p:sp>
        <p:nvSpPr>
          <p:cNvPr id="10" name="Title 4">
            <a:extLst>
              <a:ext uri="{FF2B5EF4-FFF2-40B4-BE49-F238E27FC236}">
                <a16:creationId xmlns:a16="http://schemas.microsoft.com/office/drawing/2014/main" id="{68420DD5-E2D8-4C2B-8C42-93E444C7D4F9}"/>
              </a:ext>
            </a:extLst>
          </p:cNvPr>
          <p:cNvSpPr txBox="1">
            <a:spLocks/>
          </p:cNvSpPr>
          <p:nvPr/>
        </p:nvSpPr>
        <p:spPr>
          <a:xfrm>
            <a:off x="1172057" y="1598025"/>
            <a:ext cx="6601058" cy="2603081"/>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1400" b="1" dirty="0">
              <a:latin typeface="+mn-lt"/>
            </a:endParaRPr>
          </a:p>
          <a:p>
            <a:pPr algn="l"/>
            <a:endParaRPr lang="en-GB" sz="1400" dirty="0">
              <a:latin typeface="+mn-lt"/>
            </a:endParaRPr>
          </a:p>
          <a:p>
            <a:pPr algn="l"/>
            <a:endParaRPr lang="en-GB" sz="1400" dirty="0"/>
          </a:p>
        </p:txBody>
      </p:sp>
      <p:sp>
        <p:nvSpPr>
          <p:cNvPr id="9" name="Title 4">
            <a:extLst>
              <a:ext uri="{FF2B5EF4-FFF2-40B4-BE49-F238E27FC236}">
                <a16:creationId xmlns:a16="http://schemas.microsoft.com/office/drawing/2014/main" id="{5059FF4F-56B5-4949-A028-A6D0FBC3E574}"/>
              </a:ext>
            </a:extLst>
          </p:cNvPr>
          <p:cNvSpPr txBox="1">
            <a:spLocks/>
          </p:cNvSpPr>
          <p:nvPr/>
        </p:nvSpPr>
        <p:spPr>
          <a:xfrm>
            <a:off x="2633879" y="3584362"/>
            <a:ext cx="3523892" cy="349685"/>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900" dirty="0"/>
          </a:p>
        </p:txBody>
      </p:sp>
      <p:sp>
        <p:nvSpPr>
          <p:cNvPr id="7" name="Title 4">
            <a:extLst>
              <a:ext uri="{FF2B5EF4-FFF2-40B4-BE49-F238E27FC236}">
                <a16:creationId xmlns:a16="http://schemas.microsoft.com/office/drawing/2014/main" id="{43B894EC-39C0-46FE-85C5-2D63F0FE5997}"/>
              </a:ext>
            </a:extLst>
          </p:cNvPr>
          <p:cNvSpPr txBox="1">
            <a:spLocks/>
          </p:cNvSpPr>
          <p:nvPr/>
        </p:nvSpPr>
        <p:spPr>
          <a:xfrm>
            <a:off x="272908" y="2660146"/>
            <a:ext cx="3832928" cy="752532"/>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71450" indent="-171450" algn="l">
              <a:buFont typeface="Arial" panose="020B0604020202020204" pitchFamily="34" charset="0"/>
              <a:buChar char="•"/>
            </a:pPr>
            <a:endParaRPr lang="en-GB" sz="1200" dirty="0"/>
          </a:p>
          <a:p>
            <a:pPr marL="171450" indent="-171450" algn="l">
              <a:buFont typeface="Arial" panose="020B0604020202020204" pitchFamily="34" charset="0"/>
              <a:buChar char="•"/>
            </a:pPr>
            <a:endParaRPr lang="en-GB" sz="1200" b="1" dirty="0"/>
          </a:p>
          <a:p>
            <a:pPr algn="l"/>
            <a:endParaRPr lang="en-GB" sz="1200" dirty="0"/>
          </a:p>
          <a:p>
            <a:pPr algn="l"/>
            <a:endParaRPr lang="en-GB" sz="1200" dirty="0"/>
          </a:p>
        </p:txBody>
      </p:sp>
      <p:sp>
        <p:nvSpPr>
          <p:cNvPr id="11" name="Footer Placeholder 5">
            <a:extLst>
              <a:ext uri="{FF2B5EF4-FFF2-40B4-BE49-F238E27FC236}">
                <a16:creationId xmlns:a16="http://schemas.microsoft.com/office/drawing/2014/main" id="{0B6451AF-70AA-4F66-AC26-963CBF74C622}"/>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
        <p:nvSpPr>
          <p:cNvPr id="12" name="Title 4">
            <a:extLst>
              <a:ext uri="{FF2B5EF4-FFF2-40B4-BE49-F238E27FC236}">
                <a16:creationId xmlns:a16="http://schemas.microsoft.com/office/drawing/2014/main" id="{92082DA5-CFA0-4231-A044-EB5B852C9E40}"/>
              </a:ext>
            </a:extLst>
          </p:cNvPr>
          <p:cNvSpPr txBox="1">
            <a:spLocks/>
          </p:cNvSpPr>
          <p:nvPr/>
        </p:nvSpPr>
        <p:spPr>
          <a:xfrm>
            <a:off x="63761" y="2781152"/>
            <a:ext cx="2245099" cy="477815"/>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400" b="1" dirty="0"/>
              <a:t>Systems</a:t>
            </a:r>
          </a:p>
          <a:p>
            <a:pPr marL="285750" indent="-285750" algn="l">
              <a:buFont typeface="Arial" panose="020B0604020202020204" pitchFamily="34" charset="0"/>
              <a:buChar char="•"/>
            </a:pPr>
            <a:r>
              <a:rPr lang="en-GB" sz="1400" b="1" dirty="0"/>
              <a:t>Zero emission: </a:t>
            </a:r>
            <a:r>
              <a:rPr lang="en-GB" sz="1400" dirty="0"/>
              <a:t>HP, DH, electrolytic H2 most costly</a:t>
            </a:r>
          </a:p>
          <a:p>
            <a:pPr marL="285750" indent="-285750" algn="l">
              <a:buFont typeface="Arial" panose="020B0604020202020204" pitchFamily="34" charset="0"/>
              <a:buChar char="•"/>
            </a:pPr>
            <a:endParaRPr lang="en-GB" sz="1400" dirty="0"/>
          </a:p>
          <a:p>
            <a:pPr marL="285750" indent="-285750" algn="l">
              <a:buFont typeface="Arial" panose="020B0604020202020204" pitchFamily="34" charset="0"/>
              <a:buChar char="•"/>
            </a:pPr>
            <a:r>
              <a:rPr lang="en-GB" sz="1400" b="1" dirty="0"/>
              <a:t>Zero net emission with negative emissions: </a:t>
            </a:r>
            <a:r>
              <a:rPr lang="en-GB" sz="1400" dirty="0"/>
              <a:t>3 natural gas systems: boiler, gas to H2, gas CHP</a:t>
            </a:r>
            <a:endParaRPr lang="en-GB" sz="1400" b="1" dirty="0"/>
          </a:p>
          <a:p>
            <a:pPr algn="l"/>
            <a:endParaRPr lang="en-GB" sz="1400" dirty="0"/>
          </a:p>
          <a:p>
            <a:pPr algn="l"/>
            <a:r>
              <a:rPr lang="en-GB" sz="1400" b="1" dirty="0"/>
              <a:t>Natural gas uncertainties:</a:t>
            </a:r>
          </a:p>
          <a:p>
            <a:pPr marL="171450" indent="-171450" algn="l">
              <a:buFont typeface="Arial" panose="020B0604020202020204" pitchFamily="34" charset="0"/>
              <a:buChar char="•"/>
            </a:pPr>
            <a:r>
              <a:rPr lang="en-GB" sz="1400" dirty="0"/>
              <a:t>future gas prices</a:t>
            </a:r>
          </a:p>
          <a:p>
            <a:pPr marL="171450" indent="-171450" algn="l">
              <a:buFont typeface="Arial" panose="020B0604020202020204" pitchFamily="34" charset="0"/>
              <a:buChar char="•"/>
            </a:pPr>
            <a:r>
              <a:rPr lang="en-GB" sz="1400" dirty="0"/>
              <a:t>upstream gas emissions</a:t>
            </a:r>
          </a:p>
          <a:p>
            <a:pPr marL="171450" indent="-171450" algn="l">
              <a:buFont typeface="Arial" panose="020B0604020202020204" pitchFamily="34" charset="0"/>
              <a:buChar char="•"/>
            </a:pPr>
            <a:r>
              <a:rPr lang="en-GB" sz="1400" dirty="0"/>
              <a:t>technologies: DACS, SMRCCS, CHPCCS</a:t>
            </a:r>
            <a:endParaRPr lang="en-US" sz="1400" dirty="0"/>
          </a:p>
          <a:p>
            <a:pPr marL="285750" indent="-285750" algn="l">
              <a:buFont typeface="Arial" panose="020B0604020202020204" pitchFamily="34" charset="0"/>
              <a:buChar char="•"/>
            </a:pPr>
            <a:endParaRPr lang="en-GB" sz="1400" dirty="0"/>
          </a:p>
        </p:txBody>
      </p:sp>
      <p:pic>
        <p:nvPicPr>
          <p:cNvPr id="3" name="Picture 2">
            <a:extLst>
              <a:ext uri="{FF2B5EF4-FFF2-40B4-BE49-F238E27FC236}">
                <a16:creationId xmlns:a16="http://schemas.microsoft.com/office/drawing/2014/main" id="{BCBC2A6B-2259-409F-9DC4-88E9515ED39F}"/>
              </a:ext>
            </a:extLst>
          </p:cNvPr>
          <p:cNvPicPr>
            <a:picLocks noChangeAspect="1"/>
          </p:cNvPicPr>
          <p:nvPr/>
        </p:nvPicPr>
        <p:blipFill>
          <a:blip r:embed="rId3"/>
          <a:stretch>
            <a:fillRect/>
          </a:stretch>
        </p:blipFill>
        <p:spPr>
          <a:xfrm>
            <a:off x="2245966" y="984948"/>
            <a:ext cx="6834273" cy="3592407"/>
          </a:xfrm>
          <a:prstGeom prst="rect">
            <a:avLst/>
          </a:prstGeom>
        </p:spPr>
      </p:pic>
    </p:spTree>
    <p:extLst>
      <p:ext uri="{BB962C8B-B14F-4D97-AF65-F5344CB8AC3E}">
        <p14:creationId xmlns:p14="http://schemas.microsoft.com/office/powerpoint/2010/main" val="3850588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D1FFC-6DB5-4885-BD91-BCAC68FA38CC}"/>
              </a:ext>
            </a:extLst>
          </p:cNvPr>
          <p:cNvSpPr>
            <a:spLocks noGrp="1"/>
          </p:cNvSpPr>
          <p:nvPr>
            <p:ph type="title"/>
          </p:nvPr>
        </p:nvSpPr>
        <p:spPr>
          <a:xfrm>
            <a:off x="971999" y="432000"/>
            <a:ext cx="7109683" cy="389017"/>
          </a:xfrm>
        </p:spPr>
        <p:txBody>
          <a:bodyPr/>
          <a:lstStyle/>
          <a:p>
            <a:r>
              <a:rPr lang="en-GB" dirty="0"/>
              <a:t>Security and resilience of zero emission systems</a:t>
            </a:r>
          </a:p>
        </p:txBody>
      </p:sp>
      <p:sp>
        <p:nvSpPr>
          <p:cNvPr id="6" name="Slide Number Placeholder 5"/>
          <p:cNvSpPr>
            <a:spLocks noGrp="1"/>
          </p:cNvSpPr>
          <p:nvPr>
            <p:ph type="sldNum" sz="quarter" idx="4294967295"/>
          </p:nvPr>
        </p:nvSpPr>
        <p:spPr>
          <a:xfrm>
            <a:off x="8748000" y="4753523"/>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29</a:t>
            </a:fld>
            <a:endParaRPr lang="en-GB" dirty="0"/>
          </a:p>
        </p:txBody>
      </p:sp>
      <p:sp>
        <p:nvSpPr>
          <p:cNvPr id="10" name="Title 4">
            <a:extLst>
              <a:ext uri="{FF2B5EF4-FFF2-40B4-BE49-F238E27FC236}">
                <a16:creationId xmlns:a16="http://schemas.microsoft.com/office/drawing/2014/main" id="{68420DD5-E2D8-4C2B-8C42-93E444C7D4F9}"/>
              </a:ext>
            </a:extLst>
          </p:cNvPr>
          <p:cNvSpPr txBox="1">
            <a:spLocks/>
          </p:cNvSpPr>
          <p:nvPr/>
        </p:nvSpPr>
        <p:spPr>
          <a:xfrm>
            <a:off x="282842" y="2573426"/>
            <a:ext cx="8380195" cy="1627978"/>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indent="-285750" algn="l">
              <a:buFont typeface="Arial" panose="020B0604020202020204" pitchFamily="34" charset="0"/>
              <a:buChar char="•"/>
            </a:pPr>
            <a:r>
              <a:rPr lang="en-GB" sz="1400" b="1" dirty="0">
                <a:latin typeface="+mn-lt"/>
              </a:rPr>
              <a:t>Hourly demands are met </a:t>
            </a:r>
            <a:r>
              <a:rPr lang="en-GB" sz="1400" dirty="0">
                <a:latin typeface="+mn-lt"/>
              </a:rPr>
              <a:t>over 35 years’ weather</a:t>
            </a:r>
          </a:p>
          <a:p>
            <a:pPr marL="285750" indent="-285750" algn="l">
              <a:buFont typeface="Arial" panose="020B0604020202020204" pitchFamily="34" charset="0"/>
              <a:buChar char="•"/>
            </a:pPr>
            <a:endParaRPr lang="en-GB" sz="1400" dirty="0">
              <a:latin typeface="+mn-lt"/>
            </a:endParaRPr>
          </a:p>
          <a:p>
            <a:pPr marL="285750" indent="-285750" algn="l">
              <a:buFont typeface="Arial" panose="020B0604020202020204" pitchFamily="34" charset="0"/>
              <a:buChar char="•"/>
            </a:pPr>
            <a:r>
              <a:rPr lang="en-GB" sz="1400" dirty="0">
                <a:latin typeface="+mn-lt"/>
              </a:rPr>
              <a:t>No fossil or biomass energy import and net electricity import</a:t>
            </a:r>
          </a:p>
          <a:p>
            <a:pPr marL="285750" indent="-285750" algn="l">
              <a:buFont typeface="Arial" panose="020B0604020202020204" pitchFamily="34" charset="0"/>
              <a:buChar char="•"/>
            </a:pPr>
            <a:endParaRPr lang="en-GB" sz="1400" dirty="0">
              <a:latin typeface="+mn-lt"/>
            </a:endParaRPr>
          </a:p>
          <a:p>
            <a:pPr marL="285750" indent="-285750" algn="l">
              <a:buFont typeface="Arial" panose="020B0604020202020204" pitchFamily="34" charset="0"/>
              <a:buChar char="•"/>
            </a:pPr>
            <a:r>
              <a:rPr lang="en-GB" sz="1400" dirty="0">
                <a:latin typeface="+mn-lt"/>
              </a:rPr>
              <a:t>For </a:t>
            </a:r>
            <a:r>
              <a:rPr lang="en-GB" sz="1400" b="1" dirty="0">
                <a:latin typeface="+mn-lt"/>
              </a:rPr>
              <a:t>resilience to climate change</a:t>
            </a:r>
            <a:r>
              <a:rPr lang="en-GB" sz="1400" dirty="0">
                <a:latin typeface="+mn-lt"/>
              </a:rPr>
              <a:t>, reversible heat pumps can provide heat and cool, unlike hydrogen boilers. </a:t>
            </a:r>
          </a:p>
          <a:p>
            <a:pPr marL="285750" indent="-285750" algn="l">
              <a:buFont typeface="Arial" panose="020B0604020202020204" pitchFamily="34" charset="0"/>
              <a:buChar char="•"/>
            </a:pPr>
            <a:endParaRPr lang="en-GB" sz="1400" dirty="0">
              <a:latin typeface="+mn-lt"/>
            </a:endParaRPr>
          </a:p>
          <a:p>
            <a:pPr marL="285750" indent="-285750" algn="l">
              <a:buFont typeface="Arial" panose="020B0604020202020204" pitchFamily="34" charset="0"/>
              <a:buChar char="•"/>
            </a:pPr>
            <a:r>
              <a:rPr lang="en-GB" sz="1400" b="1" dirty="0">
                <a:latin typeface="+mn-lt"/>
              </a:rPr>
              <a:t>Widespread electricity failure </a:t>
            </a:r>
            <a:r>
              <a:rPr lang="en-GB" sz="1400" dirty="0">
                <a:latin typeface="+mn-lt"/>
              </a:rPr>
              <a:t>can occur due to transmission faults, cyber attack, or environmental conditions. </a:t>
            </a:r>
          </a:p>
          <a:p>
            <a:pPr marL="285750" indent="-285750" algn="l">
              <a:buFont typeface="Arial" panose="020B0604020202020204" pitchFamily="34" charset="0"/>
              <a:buChar char="•"/>
            </a:pPr>
            <a:endParaRPr lang="en-GB" sz="1400" dirty="0">
              <a:latin typeface="+mn-lt"/>
            </a:endParaRPr>
          </a:p>
          <a:p>
            <a:pPr marL="285750" indent="-285750" algn="l">
              <a:buFont typeface="Arial" panose="020B0604020202020204" pitchFamily="34" charset="0"/>
              <a:buChar char="•"/>
            </a:pPr>
            <a:r>
              <a:rPr lang="en-GB" sz="1400" b="1" dirty="0">
                <a:latin typeface="+mn-lt"/>
              </a:rPr>
              <a:t>Nuclear capacity </a:t>
            </a:r>
            <a:r>
              <a:rPr lang="en-GB" sz="1400" dirty="0">
                <a:latin typeface="+mn-lt"/>
              </a:rPr>
              <a:t>is small so its risk to the system is low.</a:t>
            </a:r>
          </a:p>
          <a:p>
            <a:pPr marL="285750" indent="-285750" algn="l">
              <a:buFont typeface="Arial" panose="020B0604020202020204" pitchFamily="34" charset="0"/>
              <a:buChar char="•"/>
            </a:pPr>
            <a:endParaRPr lang="en-GB" sz="1400" dirty="0">
              <a:latin typeface="+mn-lt"/>
            </a:endParaRPr>
          </a:p>
          <a:p>
            <a:pPr marL="285750" indent="-285750" algn="l">
              <a:buFont typeface="Arial" panose="020B0604020202020204" pitchFamily="34" charset="0"/>
              <a:buChar char="•"/>
            </a:pPr>
            <a:r>
              <a:rPr lang="en-GB" sz="1400" b="1" dirty="0">
                <a:latin typeface="+mn-lt"/>
              </a:rPr>
              <a:t>To insure against extreme meteorology causing high demand and low renewables</a:t>
            </a:r>
            <a:r>
              <a:rPr lang="en-GB" sz="1400" dirty="0">
                <a:latin typeface="+mn-lt"/>
              </a:rPr>
              <a:t> ‘backstop’ capacity might be built. For example, 100 GW of natural gas turbines would add about 4% of total system capital cost and 2% of annual system cost. Gas storage would additionally be required.</a:t>
            </a:r>
          </a:p>
          <a:p>
            <a:pPr marL="285750" indent="-285750" algn="l">
              <a:buFont typeface="Arial" panose="020B0604020202020204" pitchFamily="34" charset="0"/>
              <a:buChar char="•"/>
            </a:pPr>
            <a:endParaRPr lang="en-GB" sz="1400" dirty="0">
              <a:latin typeface="+mn-lt"/>
            </a:endParaRPr>
          </a:p>
          <a:p>
            <a:pPr algn="l"/>
            <a:endParaRPr lang="en-GB" sz="1400" dirty="0">
              <a:latin typeface="+mn-lt"/>
            </a:endParaRPr>
          </a:p>
          <a:p>
            <a:pPr algn="l"/>
            <a:endParaRPr lang="en-GB" sz="1400" b="1" dirty="0">
              <a:latin typeface="+mn-lt"/>
            </a:endParaRPr>
          </a:p>
          <a:p>
            <a:pPr algn="l"/>
            <a:endParaRPr lang="en-GB" sz="1400" b="1" dirty="0">
              <a:latin typeface="+mn-lt"/>
            </a:endParaRPr>
          </a:p>
          <a:p>
            <a:pPr algn="l"/>
            <a:endParaRPr lang="en-GB" sz="1400" dirty="0">
              <a:latin typeface="+mn-lt"/>
            </a:endParaRPr>
          </a:p>
          <a:p>
            <a:pPr algn="l"/>
            <a:endParaRPr lang="en-GB" sz="1400" dirty="0"/>
          </a:p>
        </p:txBody>
      </p:sp>
      <p:sp>
        <p:nvSpPr>
          <p:cNvPr id="9" name="Title 4">
            <a:extLst>
              <a:ext uri="{FF2B5EF4-FFF2-40B4-BE49-F238E27FC236}">
                <a16:creationId xmlns:a16="http://schemas.microsoft.com/office/drawing/2014/main" id="{5059FF4F-56B5-4949-A028-A6D0FBC3E574}"/>
              </a:ext>
            </a:extLst>
          </p:cNvPr>
          <p:cNvSpPr txBox="1">
            <a:spLocks/>
          </p:cNvSpPr>
          <p:nvPr/>
        </p:nvSpPr>
        <p:spPr>
          <a:xfrm>
            <a:off x="2633879" y="3584362"/>
            <a:ext cx="3523892" cy="349685"/>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900" dirty="0"/>
          </a:p>
        </p:txBody>
      </p:sp>
      <p:sp>
        <p:nvSpPr>
          <p:cNvPr id="8" name="Footer Placeholder 5">
            <a:extLst>
              <a:ext uri="{FF2B5EF4-FFF2-40B4-BE49-F238E27FC236}">
                <a16:creationId xmlns:a16="http://schemas.microsoft.com/office/drawing/2014/main" id="{F7AB94E8-0B92-4A5B-A1B8-5E00A4D4FE96}"/>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Tree>
    <p:extLst>
      <p:ext uri="{BB962C8B-B14F-4D97-AF65-F5344CB8AC3E}">
        <p14:creationId xmlns:p14="http://schemas.microsoft.com/office/powerpoint/2010/main" val="749828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0E836-D197-4440-B299-C8163669CFAB}"/>
              </a:ext>
            </a:extLst>
          </p:cNvPr>
          <p:cNvSpPr>
            <a:spLocks noGrp="1"/>
          </p:cNvSpPr>
          <p:nvPr>
            <p:ph type="title"/>
          </p:nvPr>
        </p:nvSpPr>
        <p:spPr>
          <a:xfrm>
            <a:off x="949304" y="316759"/>
            <a:ext cx="8194696" cy="389017"/>
          </a:xfrm>
        </p:spPr>
        <p:txBody>
          <a:bodyPr/>
          <a:lstStyle/>
          <a:p>
            <a:r>
              <a:rPr lang="en-GB" dirty="0"/>
              <a:t>Varying demands and generation - storage, transmission</a:t>
            </a:r>
            <a:endParaRPr lang="en-US" dirty="0"/>
          </a:p>
        </p:txBody>
      </p:sp>
      <p:pic>
        <p:nvPicPr>
          <p:cNvPr id="4" name="Picture 2">
            <a:extLst>
              <a:ext uri="{FF2B5EF4-FFF2-40B4-BE49-F238E27FC236}">
                <a16:creationId xmlns:a16="http://schemas.microsoft.com/office/drawing/2014/main" id="{F302F394-05CC-4C1C-8719-8C5856E4CE5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45948" y="1473600"/>
            <a:ext cx="1488435" cy="1218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Image result for photos images renewables">
            <a:extLst>
              <a:ext uri="{FF2B5EF4-FFF2-40B4-BE49-F238E27FC236}">
                <a16:creationId xmlns:a16="http://schemas.microsoft.com/office/drawing/2014/main" id="{A194B518-0A89-4186-9926-9AE9B95940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5624" y="1190275"/>
            <a:ext cx="2480189" cy="1650453"/>
          </a:xfrm>
          <a:prstGeom prst="rect">
            <a:avLst/>
          </a:prstGeom>
          <a:noFill/>
          <a:extLst>
            <a:ext uri="{909E8E84-426E-40DD-AFC4-6F175D3DCCD1}">
              <a14:hiddenFill xmlns:a14="http://schemas.microsoft.com/office/drawing/2010/main">
                <a:solidFill>
                  <a:srgbClr val="FFFFFF"/>
                </a:solidFill>
              </a14:hiddenFill>
            </a:ext>
          </a:extLst>
        </p:spPr>
      </p:pic>
      <p:pic>
        <p:nvPicPr>
          <p:cNvPr id="43" name="Graphic 42" descr="Shuffle with solid fill">
            <a:extLst>
              <a:ext uri="{FF2B5EF4-FFF2-40B4-BE49-F238E27FC236}">
                <a16:creationId xmlns:a16="http://schemas.microsoft.com/office/drawing/2014/main" id="{8A350199-541D-4626-9B3C-CDC74BCF37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5535033" y="1893266"/>
            <a:ext cx="897418" cy="336994"/>
          </a:xfrm>
          <a:prstGeom prst="rect">
            <a:avLst/>
          </a:prstGeom>
        </p:spPr>
      </p:pic>
      <p:pic>
        <p:nvPicPr>
          <p:cNvPr id="14" name="Picture 4" descr="Image result for images electricity transmission">
            <a:extLst>
              <a:ext uri="{FF2B5EF4-FFF2-40B4-BE49-F238E27FC236}">
                <a16:creationId xmlns:a16="http://schemas.microsoft.com/office/drawing/2014/main" id="{15CF1FE0-3A77-421B-9081-4A77FB27F8F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78365" y="1146605"/>
            <a:ext cx="1841053" cy="1403133"/>
          </a:xfrm>
          <a:prstGeom prst="rect">
            <a:avLst/>
          </a:prstGeom>
          <a:noFill/>
          <a:extLst>
            <a:ext uri="{909E8E84-426E-40DD-AFC4-6F175D3DCCD1}">
              <a14:hiddenFill xmlns:a14="http://schemas.microsoft.com/office/drawing/2010/main">
                <a:solidFill>
                  <a:srgbClr val="FFFFFF"/>
                </a:solidFill>
              </a14:hiddenFill>
            </a:ext>
          </a:extLst>
        </p:spPr>
      </p:pic>
      <p:pic>
        <p:nvPicPr>
          <p:cNvPr id="15" name="Graphic 14" descr="Shuffle with solid fill">
            <a:extLst>
              <a:ext uri="{FF2B5EF4-FFF2-40B4-BE49-F238E27FC236}">
                <a16:creationId xmlns:a16="http://schemas.microsoft.com/office/drawing/2014/main" id="{6B394C8F-E6B3-4D02-9C09-69F59FA9CA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2848802" y="1914281"/>
            <a:ext cx="613948" cy="336994"/>
          </a:xfrm>
          <a:prstGeom prst="rect">
            <a:avLst/>
          </a:prstGeom>
        </p:spPr>
      </p:pic>
      <p:pic>
        <p:nvPicPr>
          <p:cNvPr id="16" name="Picture 2" descr="C:\MarkVisual\MBVideo\Film\Energy\House2\House2.gif">
            <a:extLst>
              <a:ext uri="{FF2B5EF4-FFF2-40B4-BE49-F238E27FC236}">
                <a16:creationId xmlns:a16="http://schemas.microsoft.com/office/drawing/2014/main" id="{E3002257-36FD-4F98-A4C8-D978C64A39D6}"/>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4141" y="1190275"/>
            <a:ext cx="2783592" cy="23987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hart, line chart&#10;&#10;Description automatically generated">
            <a:extLst>
              <a:ext uri="{FF2B5EF4-FFF2-40B4-BE49-F238E27FC236}">
                <a16:creationId xmlns:a16="http://schemas.microsoft.com/office/drawing/2014/main" id="{4998363D-9782-4258-9893-1FBAE7634A2F}"/>
              </a:ext>
            </a:extLst>
          </p:cNvPr>
          <p:cNvPicPr>
            <a:picLocks noChangeAspect="1"/>
          </p:cNvPicPr>
          <p:nvPr/>
        </p:nvPicPr>
        <p:blipFill>
          <a:blip r:embed="rId8"/>
          <a:stretch>
            <a:fillRect/>
          </a:stretch>
        </p:blipFill>
        <p:spPr>
          <a:xfrm>
            <a:off x="2987751" y="2609280"/>
            <a:ext cx="3190411" cy="2075023"/>
          </a:xfrm>
          <a:prstGeom prst="rect">
            <a:avLst/>
          </a:prstGeom>
        </p:spPr>
      </p:pic>
      <p:sp>
        <p:nvSpPr>
          <p:cNvPr id="11" name="Rectangle 10">
            <a:extLst>
              <a:ext uri="{FF2B5EF4-FFF2-40B4-BE49-F238E27FC236}">
                <a16:creationId xmlns:a16="http://schemas.microsoft.com/office/drawing/2014/main" id="{43DB6E5F-3D3E-44A0-8AA0-5E723E4D19C1}"/>
              </a:ext>
            </a:extLst>
          </p:cNvPr>
          <p:cNvSpPr/>
          <p:nvPr/>
        </p:nvSpPr>
        <p:spPr>
          <a:xfrm>
            <a:off x="8698351" y="716452"/>
            <a:ext cx="214289" cy="2113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834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D1FFC-6DB5-4885-BD91-BCAC68FA38CC}"/>
              </a:ext>
            </a:extLst>
          </p:cNvPr>
          <p:cNvSpPr>
            <a:spLocks noGrp="1"/>
          </p:cNvSpPr>
          <p:nvPr>
            <p:ph type="title"/>
          </p:nvPr>
        </p:nvSpPr>
        <p:spPr>
          <a:xfrm>
            <a:off x="971999" y="432000"/>
            <a:ext cx="5545843" cy="389017"/>
          </a:xfrm>
        </p:spPr>
        <p:txBody>
          <a:bodyPr/>
          <a:lstStyle/>
          <a:p>
            <a:r>
              <a:rPr lang="en-GB" dirty="0"/>
              <a:t>Summary</a:t>
            </a:r>
          </a:p>
        </p:txBody>
      </p:sp>
      <p:sp>
        <p:nvSpPr>
          <p:cNvPr id="6" name="Slide Number Placeholder 5"/>
          <p:cNvSpPr>
            <a:spLocks noGrp="1"/>
          </p:cNvSpPr>
          <p:nvPr>
            <p:ph type="sldNum" sz="quarter" idx="4294967295"/>
          </p:nvPr>
        </p:nvSpPr>
        <p:spPr>
          <a:xfrm>
            <a:off x="8748000" y="4778375"/>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30</a:t>
            </a:fld>
            <a:endParaRPr lang="en-GB" dirty="0"/>
          </a:p>
        </p:txBody>
      </p:sp>
      <p:sp>
        <p:nvSpPr>
          <p:cNvPr id="10" name="Title 4">
            <a:extLst>
              <a:ext uri="{FF2B5EF4-FFF2-40B4-BE49-F238E27FC236}">
                <a16:creationId xmlns:a16="http://schemas.microsoft.com/office/drawing/2014/main" id="{68420DD5-E2D8-4C2B-8C42-93E444C7D4F9}"/>
              </a:ext>
            </a:extLst>
          </p:cNvPr>
          <p:cNvSpPr txBox="1">
            <a:spLocks/>
          </p:cNvSpPr>
          <p:nvPr/>
        </p:nvSpPr>
        <p:spPr>
          <a:xfrm>
            <a:off x="848613" y="1833396"/>
            <a:ext cx="8387067" cy="2603081"/>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600" b="1" dirty="0">
                <a:latin typeface="+mn-lt"/>
              </a:rPr>
              <a:t>Nine zero emission energy systems </a:t>
            </a:r>
            <a:r>
              <a:rPr lang="en-GB" sz="1600" dirty="0">
                <a:latin typeface="+mn-lt"/>
              </a:rPr>
              <a:t>have been designed that:</a:t>
            </a:r>
          </a:p>
          <a:p>
            <a:pPr algn="l"/>
            <a:endParaRPr lang="en-GB" sz="1400" b="1" dirty="0">
              <a:latin typeface="+mn-lt"/>
            </a:endParaRPr>
          </a:p>
          <a:p>
            <a:pPr marL="96441" indent="-96441" algn="l">
              <a:buFont typeface="Arial" panose="020B0604020202020204" pitchFamily="34" charset="0"/>
              <a:buChar char="•"/>
            </a:pPr>
            <a:r>
              <a:rPr lang="en-GB" sz="1400" b="1" dirty="0">
                <a:latin typeface="+mn-lt"/>
              </a:rPr>
              <a:t>Use current commercial technologies</a:t>
            </a:r>
            <a:r>
              <a:rPr lang="en-GB" sz="1400" dirty="0">
                <a:latin typeface="+mn-lt"/>
              </a:rPr>
              <a:t>, except hydrogen boilers and networks</a:t>
            </a:r>
          </a:p>
          <a:p>
            <a:pPr marL="96441" indent="-96441" algn="l">
              <a:buFont typeface="Arial" panose="020B0604020202020204" pitchFamily="34" charset="0"/>
              <a:buChar char="•"/>
            </a:pPr>
            <a:endParaRPr lang="en-GB" sz="1400" b="1" dirty="0">
              <a:latin typeface="+mn-lt"/>
            </a:endParaRPr>
          </a:p>
          <a:p>
            <a:pPr marL="96441" indent="-96441" algn="l">
              <a:buFont typeface="Arial" panose="020B0604020202020204" pitchFamily="34" charset="0"/>
              <a:buChar char="•"/>
            </a:pPr>
            <a:r>
              <a:rPr lang="en-GB" sz="1400" b="1" dirty="0">
                <a:latin typeface="+mn-lt"/>
              </a:rPr>
              <a:t>Have zero emission:</a:t>
            </a:r>
            <a:r>
              <a:rPr lang="en-GB" sz="1400" dirty="0">
                <a:latin typeface="+mn-lt"/>
              </a:rPr>
              <a:t> renewable (excluding biomass) and nuclear electricity</a:t>
            </a:r>
          </a:p>
          <a:p>
            <a:pPr marL="96441" indent="-96441" algn="l">
              <a:buFont typeface="Arial" panose="020B0604020202020204" pitchFamily="34" charset="0"/>
              <a:buChar char="•"/>
            </a:pPr>
            <a:endParaRPr lang="en-GB" sz="1400" dirty="0">
              <a:latin typeface="+mn-lt"/>
            </a:endParaRPr>
          </a:p>
          <a:p>
            <a:pPr marL="96441" indent="-96441" algn="l">
              <a:buFont typeface="Arial" panose="020B0604020202020204" pitchFamily="34" charset="0"/>
              <a:buChar char="•"/>
            </a:pPr>
            <a:r>
              <a:rPr lang="en-GB" sz="1400" b="1" dirty="0">
                <a:latin typeface="+mn-lt"/>
              </a:rPr>
              <a:t>Meet demands hour by hour</a:t>
            </a:r>
            <a:r>
              <a:rPr lang="en-GB" sz="1400" dirty="0">
                <a:latin typeface="+mn-lt"/>
              </a:rPr>
              <a:t> across 35 years of weather without and with climate change</a:t>
            </a:r>
          </a:p>
          <a:p>
            <a:pPr marL="96441" indent="-96441" algn="l">
              <a:buFont typeface="Arial" panose="020B0604020202020204" pitchFamily="34" charset="0"/>
              <a:buChar char="•"/>
            </a:pPr>
            <a:endParaRPr lang="en-GB" sz="1400" dirty="0">
              <a:latin typeface="+mn-lt"/>
            </a:endParaRPr>
          </a:p>
          <a:p>
            <a:pPr marL="96441" indent="-96441" algn="l">
              <a:buFont typeface="Arial" panose="020B0604020202020204" pitchFamily="34" charset="0"/>
              <a:buChar char="•"/>
            </a:pPr>
            <a:r>
              <a:rPr lang="en-GB" sz="1400" b="1" dirty="0">
                <a:latin typeface="+mn-lt"/>
              </a:rPr>
              <a:t>Have net exports </a:t>
            </a:r>
            <a:r>
              <a:rPr lang="en-GB" sz="1400" dirty="0">
                <a:latin typeface="+mn-lt"/>
              </a:rPr>
              <a:t>– but nuclear fuels imported</a:t>
            </a:r>
          </a:p>
          <a:p>
            <a:pPr marL="96441" indent="-96441" algn="l">
              <a:buFont typeface="Arial" panose="020B0604020202020204" pitchFamily="34" charset="0"/>
              <a:buChar char="•"/>
            </a:pPr>
            <a:endParaRPr lang="en-GB" sz="1400" b="1" dirty="0">
              <a:latin typeface="+mn-lt"/>
            </a:endParaRPr>
          </a:p>
          <a:p>
            <a:pPr marL="96441" indent="-96441" algn="l">
              <a:buFont typeface="Arial" panose="020B0604020202020204" pitchFamily="34" charset="0"/>
              <a:buChar char="•"/>
            </a:pPr>
            <a:r>
              <a:rPr lang="en-GB" sz="1400" b="1" dirty="0">
                <a:latin typeface="+mn-lt"/>
              </a:rPr>
              <a:t>Hydrogen heating </a:t>
            </a:r>
            <a:r>
              <a:rPr lang="en-GB" sz="1400" dirty="0">
                <a:latin typeface="+mn-lt"/>
              </a:rPr>
              <a:t>has higher primary energy needs and costs than consumer heat pumps or DH. </a:t>
            </a:r>
          </a:p>
          <a:p>
            <a:pPr marL="96441" indent="-96441" algn="l">
              <a:buFont typeface="Arial" panose="020B0604020202020204" pitchFamily="34" charset="0"/>
              <a:buChar char="•"/>
            </a:pPr>
            <a:endParaRPr lang="en-GB" sz="1400" dirty="0">
              <a:latin typeface="+mn-lt"/>
            </a:endParaRPr>
          </a:p>
          <a:p>
            <a:pPr marL="96441" indent="-96441" algn="l">
              <a:buFont typeface="Arial" panose="020B0604020202020204" pitchFamily="34" charset="0"/>
              <a:buChar char="•"/>
            </a:pPr>
            <a:r>
              <a:rPr lang="en-GB" sz="1400" b="1" dirty="0">
                <a:latin typeface="+mn-lt"/>
              </a:rPr>
              <a:t>Require major changes </a:t>
            </a:r>
            <a:r>
              <a:rPr lang="en-GB" sz="1400" dirty="0">
                <a:latin typeface="+mn-lt"/>
              </a:rPr>
              <a:t>to consumer and public supply systems.</a:t>
            </a:r>
          </a:p>
          <a:p>
            <a:pPr marL="96441" indent="-96441" algn="l">
              <a:buFont typeface="Arial" panose="020B0604020202020204" pitchFamily="34" charset="0"/>
              <a:buChar char="•"/>
            </a:pPr>
            <a:endParaRPr lang="en-GB" sz="1400" b="1" dirty="0">
              <a:latin typeface="+mn-lt"/>
            </a:endParaRPr>
          </a:p>
          <a:p>
            <a:pPr algn="l"/>
            <a:r>
              <a:rPr lang="en-GB" sz="1400" b="1" dirty="0">
                <a:latin typeface="+mn-lt"/>
              </a:rPr>
              <a:t>It is not claimed the systems are the best designs </a:t>
            </a:r>
            <a:r>
              <a:rPr lang="en-GB" sz="1400" dirty="0">
                <a:latin typeface="+mn-lt"/>
              </a:rPr>
              <a:t>– further work is needed…!</a:t>
            </a:r>
          </a:p>
          <a:p>
            <a:pPr algn="l"/>
            <a:endParaRPr lang="en-GB" sz="1400" dirty="0">
              <a:latin typeface="+mn-lt"/>
            </a:endParaRPr>
          </a:p>
          <a:p>
            <a:pPr algn="l"/>
            <a:endParaRPr lang="en-GB" sz="1400" b="1" dirty="0">
              <a:latin typeface="+mn-lt"/>
            </a:endParaRPr>
          </a:p>
          <a:p>
            <a:pPr algn="l"/>
            <a:endParaRPr lang="en-GB" sz="1400" dirty="0">
              <a:latin typeface="+mn-lt"/>
            </a:endParaRPr>
          </a:p>
          <a:p>
            <a:pPr algn="l"/>
            <a:endParaRPr lang="en-GB" sz="1400" dirty="0"/>
          </a:p>
        </p:txBody>
      </p:sp>
      <p:sp>
        <p:nvSpPr>
          <p:cNvPr id="9" name="Title 4">
            <a:extLst>
              <a:ext uri="{FF2B5EF4-FFF2-40B4-BE49-F238E27FC236}">
                <a16:creationId xmlns:a16="http://schemas.microsoft.com/office/drawing/2014/main" id="{5059FF4F-56B5-4949-A028-A6D0FBC3E574}"/>
              </a:ext>
            </a:extLst>
          </p:cNvPr>
          <p:cNvSpPr txBox="1">
            <a:spLocks/>
          </p:cNvSpPr>
          <p:nvPr/>
        </p:nvSpPr>
        <p:spPr>
          <a:xfrm>
            <a:off x="2633879" y="3584362"/>
            <a:ext cx="3523892" cy="349685"/>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900" dirty="0"/>
          </a:p>
        </p:txBody>
      </p:sp>
      <p:sp>
        <p:nvSpPr>
          <p:cNvPr id="7" name="Footer Placeholder 5">
            <a:extLst>
              <a:ext uri="{FF2B5EF4-FFF2-40B4-BE49-F238E27FC236}">
                <a16:creationId xmlns:a16="http://schemas.microsoft.com/office/drawing/2014/main" id="{9DE692A1-CB91-4933-B1FA-E1FD8852F6DB}"/>
              </a:ext>
            </a:extLst>
          </p:cNvPr>
          <p:cNvSpPr txBox="1">
            <a:spLocks/>
          </p:cNvSpPr>
          <p:nvPr/>
        </p:nvSpPr>
        <p:spPr>
          <a:xfrm>
            <a:off x="6872310" y="0"/>
            <a:ext cx="2429087"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00" b="1" dirty="0">
                <a:solidFill>
                  <a:schemeClr val="tx1">
                    <a:alpha val="70000"/>
                  </a:schemeClr>
                </a:solidFill>
              </a:rPr>
              <a:t>UCL Energy Institute: </a:t>
            </a:r>
            <a:r>
              <a:rPr lang="en-GB" sz="900" b="1" dirty="0">
                <a:solidFill>
                  <a:srgbClr val="FF0000">
                    <a:alpha val="70000"/>
                  </a:srgbClr>
                </a:solidFill>
              </a:rPr>
              <a:t>Energy</a:t>
            </a:r>
            <a:r>
              <a:rPr lang="en-GB" sz="900" b="1" dirty="0">
                <a:solidFill>
                  <a:srgbClr val="00B050">
                    <a:alpha val="70000"/>
                  </a:srgbClr>
                </a:solidFill>
              </a:rPr>
              <a:t>Space</a:t>
            </a:r>
            <a:r>
              <a:rPr lang="en-GB" sz="900" b="1" dirty="0">
                <a:solidFill>
                  <a:srgbClr val="0070C0">
                    <a:alpha val="70000"/>
                  </a:srgbClr>
                </a:solidFill>
              </a:rPr>
              <a:t>Time</a:t>
            </a:r>
            <a:r>
              <a:rPr lang="en-GB" sz="900" dirty="0">
                <a:solidFill>
                  <a:schemeClr val="tx1">
                    <a:alpha val="50000"/>
                  </a:schemeClr>
                </a:solidFill>
              </a:rPr>
              <a:t> group</a:t>
            </a:r>
          </a:p>
        </p:txBody>
      </p:sp>
    </p:spTree>
    <p:extLst>
      <p:ext uri="{BB962C8B-B14F-4D97-AF65-F5344CB8AC3E}">
        <p14:creationId xmlns:p14="http://schemas.microsoft.com/office/powerpoint/2010/main" val="27189415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D1FFC-6DB5-4885-BD91-BCAC68FA38CC}"/>
              </a:ext>
            </a:extLst>
          </p:cNvPr>
          <p:cNvSpPr>
            <a:spLocks noGrp="1"/>
          </p:cNvSpPr>
          <p:nvPr>
            <p:ph type="title"/>
          </p:nvPr>
        </p:nvSpPr>
        <p:spPr>
          <a:xfrm>
            <a:off x="971999" y="432000"/>
            <a:ext cx="6723619" cy="389017"/>
          </a:xfrm>
        </p:spPr>
        <p:txBody>
          <a:bodyPr/>
          <a:lstStyle/>
          <a:p>
            <a:r>
              <a:rPr lang="en-GB" dirty="0"/>
              <a:t>Indicative implementation rates</a:t>
            </a:r>
          </a:p>
        </p:txBody>
      </p:sp>
      <p:sp>
        <p:nvSpPr>
          <p:cNvPr id="6" name="Slide Number Placeholder 5"/>
          <p:cNvSpPr>
            <a:spLocks noGrp="1"/>
          </p:cNvSpPr>
          <p:nvPr>
            <p:ph type="sldNum" sz="quarter" idx="4294967295"/>
          </p:nvPr>
        </p:nvSpPr>
        <p:spPr>
          <a:xfrm>
            <a:off x="8745833" y="4778375"/>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31</a:t>
            </a:fld>
            <a:endParaRPr lang="en-GB" dirty="0"/>
          </a:p>
        </p:txBody>
      </p:sp>
      <p:sp>
        <p:nvSpPr>
          <p:cNvPr id="10" name="Title 4">
            <a:extLst>
              <a:ext uri="{FF2B5EF4-FFF2-40B4-BE49-F238E27FC236}">
                <a16:creationId xmlns:a16="http://schemas.microsoft.com/office/drawing/2014/main" id="{68420DD5-E2D8-4C2B-8C42-93E444C7D4F9}"/>
              </a:ext>
            </a:extLst>
          </p:cNvPr>
          <p:cNvSpPr txBox="1">
            <a:spLocks/>
          </p:cNvSpPr>
          <p:nvPr/>
        </p:nvSpPr>
        <p:spPr>
          <a:xfrm>
            <a:off x="1172057" y="1598025"/>
            <a:ext cx="6601058" cy="2603081"/>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1400" b="1" dirty="0">
              <a:latin typeface="+mn-lt"/>
            </a:endParaRPr>
          </a:p>
          <a:p>
            <a:pPr algn="l"/>
            <a:endParaRPr lang="en-GB" sz="1400" dirty="0">
              <a:latin typeface="+mn-lt"/>
            </a:endParaRPr>
          </a:p>
          <a:p>
            <a:pPr algn="l"/>
            <a:endParaRPr lang="en-GB" sz="1400" dirty="0"/>
          </a:p>
        </p:txBody>
      </p:sp>
      <p:sp>
        <p:nvSpPr>
          <p:cNvPr id="9" name="Title 4">
            <a:extLst>
              <a:ext uri="{FF2B5EF4-FFF2-40B4-BE49-F238E27FC236}">
                <a16:creationId xmlns:a16="http://schemas.microsoft.com/office/drawing/2014/main" id="{5059FF4F-56B5-4949-A028-A6D0FBC3E574}"/>
              </a:ext>
            </a:extLst>
          </p:cNvPr>
          <p:cNvSpPr txBox="1">
            <a:spLocks/>
          </p:cNvSpPr>
          <p:nvPr/>
        </p:nvSpPr>
        <p:spPr>
          <a:xfrm>
            <a:off x="2633879" y="3584362"/>
            <a:ext cx="3523892" cy="349685"/>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900" dirty="0"/>
          </a:p>
        </p:txBody>
      </p:sp>
      <p:sp>
        <p:nvSpPr>
          <p:cNvPr id="7" name="Title 4">
            <a:extLst>
              <a:ext uri="{FF2B5EF4-FFF2-40B4-BE49-F238E27FC236}">
                <a16:creationId xmlns:a16="http://schemas.microsoft.com/office/drawing/2014/main" id="{43B894EC-39C0-46FE-85C5-2D63F0FE5997}"/>
              </a:ext>
            </a:extLst>
          </p:cNvPr>
          <p:cNvSpPr txBox="1">
            <a:spLocks/>
          </p:cNvSpPr>
          <p:nvPr/>
        </p:nvSpPr>
        <p:spPr>
          <a:xfrm>
            <a:off x="440641" y="1075704"/>
            <a:ext cx="8537917" cy="1660471"/>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200" dirty="0">
                <a:latin typeface="+mn-lt"/>
              </a:rPr>
              <a:t>The </a:t>
            </a:r>
            <a:r>
              <a:rPr lang="en-GB" sz="1200" b="1" dirty="0">
                <a:latin typeface="+mn-lt"/>
              </a:rPr>
              <a:t>possible development path </a:t>
            </a:r>
            <a:r>
              <a:rPr lang="en-GB" sz="1200" dirty="0">
                <a:latin typeface="+mn-lt"/>
              </a:rPr>
              <a:t>from the current system to a zero emission system has not been analysed here</a:t>
            </a:r>
          </a:p>
          <a:p>
            <a:pPr algn="l"/>
            <a:endParaRPr lang="en-GB" sz="1200" dirty="0">
              <a:latin typeface="+mn-lt"/>
            </a:endParaRPr>
          </a:p>
          <a:p>
            <a:pPr algn="l"/>
            <a:r>
              <a:rPr lang="en-GB" sz="1200" b="1" dirty="0">
                <a:latin typeface="+mn-lt"/>
              </a:rPr>
              <a:t>How fast </a:t>
            </a:r>
            <a:r>
              <a:rPr lang="en-GB" sz="1200" dirty="0">
                <a:latin typeface="+mn-lt"/>
              </a:rPr>
              <a:t>can the installation rate of consumer and public systems be ramped up given the needed skilled labour, financing and so on?</a:t>
            </a:r>
          </a:p>
          <a:p>
            <a:pPr algn="l"/>
            <a:endParaRPr lang="en-GB" sz="1200" dirty="0">
              <a:latin typeface="+mn-lt"/>
            </a:endParaRPr>
          </a:p>
          <a:p>
            <a:pPr algn="l"/>
            <a:r>
              <a:rPr lang="en-GB" sz="1200" b="1" dirty="0">
                <a:latin typeface="+mn-lt"/>
              </a:rPr>
              <a:t>What regulatory or market </a:t>
            </a:r>
            <a:r>
              <a:rPr lang="en-GB" sz="1200" dirty="0">
                <a:latin typeface="+mn-lt"/>
              </a:rPr>
              <a:t>measures are required?</a:t>
            </a:r>
          </a:p>
          <a:p>
            <a:pPr algn="l"/>
            <a:endParaRPr lang="en-GB" sz="1200" dirty="0">
              <a:latin typeface="+mn-lt"/>
            </a:endParaRPr>
          </a:p>
          <a:p>
            <a:pPr algn="l"/>
            <a:r>
              <a:rPr lang="en-GB" sz="1200" dirty="0">
                <a:latin typeface="+mn-lt"/>
              </a:rPr>
              <a:t>The rates of implementation required to </a:t>
            </a:r>
            <a:r>
              <a:rPr lang="en-GB" sz="1200" u="sng" dirty="0">
                <a:latin typeface="+mn-lt"/>
              </a:rPr>
              <a:t>maintain</a:t>
            </a:r>
            <a:r>
              <a:rPr lang="en-GB" sz="1200" dirty="0">
                <a:latin typeface="+mn-lt"/>
              </a:rPr>
              <a:t> the capacities in a net zero system given technology lifetimes are shown. </a:t>
            </a:r>
          </a:p>
          <a:p>
            <a:pPr algn="l"/>
            <a:r>
              <a:rPr lang="en-GB" sz="1200" dirty="0">
                <a:latin typeface="+mn-lt"/>
              </a:rPr>
              <a:t>The </a:t>
            </a:r>
            <a:r>
              <a:rPr lang="en-GB" sz="1200" b="1" dirty="0">
                <a:latin typeface="+mn-lt"/>
              </a:rPr>
              <a:t>rate of primary capacity build for H2 is about 70% higher </a:t>
            </a:r>
            <a:r>
              <a:rPr lang="en-GB" sz="1200" dirty="0">
                <a:latin typeface="+mn-lt"/>
              </a:rPr>
              <a:t>than for DH and HP, because H2 requires much more electricity.</a:t>
            </a:r>
          </a:p>
          <a:p>
            <a:pPr algn="l"/>
            <a:endParaRPr lang="en-GB" sz="1200" dirty="0">
              <a:latin typeface="+mn-lt"/>
            </a:endParaRPr>
          </a:p>
          <a:p>
            <a:pPr algn="l"/>
            <a:endParaRPr lang="en-GB" sz="1200" dirty="0"/>
          </a:p>
        </p:txBody>
      </p:sp>
      <p:sp>
        <p:nvSpPr>
          <p:cNvPr id="11" name="Footer Placeholder 5">
            <a:extLst>
              <a:ext uri="{FF2B5EF4-FFF2-40B4-BE49-F238E27FC236}">
                <a16:creationId xmlns:a16="http://schemas.microsoft.com/office/drawing/2014/main" id="{0B6451AF-70AA-4F66-AC26-963CBF74C622}"/>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pic>
        <p:nvPicPr>
          <p:cNvPr id="4" name="Picture 3">
            <a:extLst>
              <a:ext uri="{FF2B5EF4-FFF2-40B4-BE49-F238E27FC236}">
                <a16:creationId xmlns:a16="http://schemas.microsoft.com/office/drawing/2014/main" id="{5A083FCD-F554-4DAA-87E7-404256174CFE}"/>
              </a:ext>
            </a:extLst>
          </p:cNvPr>
          <p:cNvPicPr>
            <a:picLocks noChangeAspect="1"/>
          </p:cNvPicPr>
          <p:nvPr/>
        </p:nvPicPr>
        <p:blipFill>
          <a:blip r:embed="rId3"/>
          <a:stretch>
            <a:fillRect/>
          </a:stretch>
        </p:blipFill>
        <p:spPr>
          <a:xfrm>
            <a:off x="359593" y="2501424"/>
            <a:ext cx="3884720" cy="2140836"/>
          </a:xfrm>
          <a:prstGeom prst="rect">
            <a:avLst/>
          </a:prstGeom>
        </p:spPr>
      </p:pic>
      <p:pic>
        <p:nvPicPr>
          <p:cNvPr id="5" name="Picture 4">
            <a:extLst>
              <a:ext uri="{FF2B5EF4-FFF2-40B4-BE49-F238E27FC236}">
                <a16:creationId xmlns:a16="http://schemas.microsoft.com/office/drawing/2014/main" id="{1642C92F-74C4-4CA8-B713-24B3C3749F9B}"/>
              </a:ext>
            </a:extLst>
          </p:cNvPr>
          <p:cNvPicPr>
            <a:picLocks noChangeAspect="1"/>
          </p:cNvPicPr>
          <p:nvPr/>
        </p:nvPicPr>
        <p:blipFill>
          <a:blip r:embed="rId4"/>
          <a:stretch>
            <a:fillRect/>
          </a:stretch>
        </p:blipFill>
        <p:spPr>
          <a:xfrm>
            <a:off x="4861112" y="2501424"/>
            <a:ext cx="3884721" cy="2140836"/>
          </a:xfrm>
          <a:prstGeom prst="rect">
            <a:avLst/>
          </a:prstGeom>
        </p:spPr>
      </p:pic>
    </p:spTree>
    <p:extLst>
      <p:ext uri="{BB962C8B-B14F-4D97-AF65-F5344CB8AC3E}">
        <p14:creationId xmlns:p14="http://schemas.microsoft.com/office/powerpoint/2010/main" val="23069437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B990E7-F5FA-4524-9C2D-0C31BCA11F39}"/>
              </a:ext>
            </a:extLst>
          </p:cNvPr>
          <p:cNvPicPr>
            <a:picLocks noChangeAspect="1"/>
          </p:cNvPicPr>
          <p:nvPr/>
        </p:nvPicPr>
        <p:blipFill>
          <a:blip r:embed="rId3"/>
          <a:stretch>
            <a:fillRect/>
          </a:stretch>
        </p:blipFill>
        <p:spPr>
          <a:xfrm>
            <a:off x="2697600" y="671232"/>
            <a:ext cx="6248400" cy="3962400"/>
          </a:xfrm>
          <a:prstGeom prst="rect">
            <a:avLst/>
          </a:prstGeom>
        </p:spPr>
      </p:pic>
      <p:sp>
        <p:nvSpPr>
          <p:cNvPr id="8" name="CustomShape 1"/>
          <p:cNvSpPr/>
          <p:nvPr/>
        </p:nvSpPr>
        <p:spPr>
          <a:xfrm>
            <a:off x="1554413" y="1050772"/>
            <a:ext cx="4896045" cy="624308"/>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nSpc>
                <a:spcPct val="100000"/>
              </a:lnSpc>
            </a:pPr>
            <a:endParaRPr lang="en-GB" sz="1350" spc="-1" dirty="0">
              <a:latin typeface="Arial"/>
            </a:endParaRPr>
          </a:p>
        </p:txBody>
      </p:sp>
      <p:sp>
        <p:nvSpPr>
          <p:cNvPr id="6" name="Slide Number Placeholder 5"/>
          <p:cNvSpPr>
            <a:spLocks noGrp="1"/>
          </p:cNvSpPr>
          <p:nvPr>
            <p:ph type="sldNum" sz="quarter" idx="4294967295"/>
          </p:nvPr>
        </p:nvSpPr>
        <p:spPr>
          <a:xfrm>
            <a:off x="8748000" y="4753523"/>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32</a:t>
            </a:fld>
            <a:endParaRPr lang="en-GB" dirty="0"/>
          </a:p>
        </p:txBody>
      </p:sp>
      <p:sp>
        <p:nvSpPr>
          <p:cNvPr id="10" name="Title 4">
            <a:extLst>
              <a:ext uri="{FF2B5EF4-FFF2-40B4-BE49-F238E27FC236}">
                <a16:creationId xmlns:a16="http://schemas.microsoft.com/office/drawing/2014/main" id="{68420DD5-E2D8-4C2B-8C42-93E444C7D4F9}"/>
              </a:ext>
            </a:extLst>
          </p:cNvPr>
          <p:cNvSpPr txBox="1">
            <a:spLocks/>
          </p:cNvSpPr>
          <p:nvPr/>
        </p:nvSpPr>
        <p:spPr>
          <a:xfrm>
            <a:off x="193093" y="1598212"/>
            <a:ext cx="2287714" cy="1715780"/>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1400" dirty="0">
              <a:latin typeface="+mn-lt"/>
            </a:endParaRPr>
          </a:p>
          <a:p>
            <a:pPr algn="l"/>
            <a:endParaRPr lang="en-GB" sz="1400" dirty="0">
              <a:latin typeface="+mn-lt"/>
            </a:endParaRPr>
          </a:p>
          <a:p>
            <a:pPr algn="l"/>
            <a:endParaRPr lang="en-GB" sz="1400" dirty="0">
              <a:latin typeface="+mn-lt"/>
            </a:endParaRPr>
          </a:p>
          <a:p>
            <a:pPr algn="l"/>
            <a:endParaRPr lang="en-GB" sz="1400" dirty="0">
              <a:latin typeface="+mn-lt"/>
            </a:endParaRPr>
          </a:p>
          <a:p>
            <a:pPr algn="l"/>
            <a:endParaRPr lang="en-GB" sz="1400" dirty="0">
              <a:latin typeface="+mn-lt"/>
            </a:endParaRPr>
          </a:p>
          <a:p>
            <a:pPr algn="l"/>
            <a:r>
              <a:rPr lang="en-GB" sz="1400" b="1" dirty="0">
                <a:latin typeface="+mn-lt"/>
              </a:rPr>
              <a:t>Building types and heat load density </a:t>
            </a:r>
            <a:r>
              <a:rPr lang="en-GB" sz="1400" dirty="0">
                <a:latin typeface="+mn-lt"/>
              </a:rPr>
              <a:t>affect costs and practicalities</a:t>
            </a:r>
          </a:p>
          <a:p>
            <a:pPr algn="l"/>
            <a:endParaRPr lang="en-GB" sz="1400" dirty="0">
              <a:latin typeface="+mn-lt"/>
            </a:endParaRPr>
          </a:p>
          <a:p>
            <a:pPr algn="l"/>
            <a:r>
              <a:rPr lang="en-GB" sz="1400" b="1" dirty="0">
                <a:latin typeface="+mn-lt"/>
              </a:rPr>
              <a:t>HP, DH and H2 are mainly urban options</a:t>
            </a:r>
            <a:r>
              <a:rPr lang="en-GB" sz="1400" dirty="0">
                <a:latin typeface="+mn-lt"/>
              </a:rPr>
              <a:t>; elsewhere HP</a:t>
            </a:r>
          </a:p>
          <a:p>
            <a:pPr algn="l"/>
            <a:endParaRPr lang="en-GB" sz="1400" dirty="0">
              <a:latin typeface="+mn-lt"/>
            </a:endParaRPr>
          </a:p>
          <a:p>
            <a:pPr algn="l"/>
            <a:r>
              <a:rPr lang="en-GB" sz="1400" b="1" dirty="0">
                <a:latin typeface="+mn-lt"/>
              </a:rPr>
              <a:t>Consumer and district heat pumps can heat and cool</a:t>
            </a:r>
          </a:p>
          <a:p>
            <a:pPr algn="l"/>
            <a:endParaRPr lang="en-GB" sz="1400" b="1" dirty="0">
              <a:latin typeface="+mn-lt"/>
            </a:endParaRPr>
          </a:p>
          <a:p>
            <a:pPr algn="l"/>
            <a:r>
              <a:rPr lang="en-GB" sz="1400" b="1" dirty="0">
                <a:latin typeface="+mn-lt"/>
              </a:rPr>
              <a:t>Heat pumps might replace boilers and then later the dwellings is connected to DH</a:t>
            </a:r>
          </a:p>
          <a:p>
            <a:pPr algn="l"/>
            <a:endParaRPr lang="en-GB" sz="1400" dirty="0">
              <a:latin typeface="+mn-lt"/>
            </a:endParaRPr>
          </a:p>
          <a:p>
            <a:pPr algn="l"/>
            <a:endParaRPr lang="en-GB" sz="1400" dirty="0">
              <a:latin typeface="+mn-lt"/>
            </a:endParaRPr>
          </a:p>
        </p:txBody>
      </p:sp>
      <p:sp>
        <p:nvSpPr>
          <p:cNvPr id="12" name="Footer Placeholder 5">
            <a:extLst>
              <a:ext uri="{FF2B5EF4-FFF2-40B4-BE49-F238E27FC236}">
                <a16:creationId xmlns:a16="http://schemas.microsoft.com/office/drawing/2014/main" id="{E33EB2CB-80AE-4D19-B48D-5BF95117460A}"/>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
        <p:nvSpPr>
          <p:cNvPr id="2" name="Title 1">
            <a:extLst>
              <a:ext uri="{FF2B5EF4-FFF2-40B4-BE49-F238E27FC236}">
                <a16:creationId xmlns:a16="http://schemas.microsoft.com/office/drawing/2014/main" id="{A6FD1FFC-6DB5-4885-BD91-BCAC68FA38CC}"/>
              </a:ext>
            </a:extLst>
          </p:cNvPr>
          <p:cNvSpPr>
            <a:spLocks noGrp="1"/>
          </p:cNvSpPr>
          <p:nvPr>
            <p:ph type="title"/>
          </p:nvPr>
        </p:nvSpPr>
        <p:spPr>
          <a:xfrm>
            <a:off x="859813" y="388035"/>
            <a:ext cx="3853373" cy="389017"/>
          </a:xfrm>
        </p:spPr>
        <p:txBody>
          <a:bodyPr/>
          <a:lstStyle/>
          <a:p>
            <a:r>
              <a:rPr lang="en-GB" dirty="0"/>
              <a:t>Heating systems comparison</a:t>
            </a:r>
          </a:p>
        </p:txBody>
      </p:sp>
    </p:spTree>
    <p:extLst>
      <p:ext uri="{BB962C8B-B14F-4D97-AF65-F5344CB8AC3E}">
        <p14:creationId xmlns:p14="http://schemas.microsoft.com/office/powerpoint/2010/main" val="36664926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1"/>
          <p:cNvSpPr/>
          <p:nvPr/>
        </p:nvSpPr>
        <p:spPr>
          <a:xfrm>
            <a:off x="1554413" y="1050772"/>
            <a:ext cx="4896045" cy="624308"/>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nSpc>
                <a:spcPct val="100000"/>
              </a:lnSpc>
            </a:pPr>
            <a:endParaRPr lang="en-GB" sz="1350" spc="-1" dirty="0">
              <a:latin typeface="Arial"/>
            </a:endParaRPr>
          </a:p>
        </p:txBody>
      </p:sp>
      <p:sp>
        <p:nvSpPr>
          <p:cNvPr id="2" name="Title 1">
            <a:extLst>
              <a:ext uri="{FF2B5EF4-FFF2-40B4-BE49-F238E27FC236}">
                <a16:creationId xmlns:a16="http://schemas.microsoft.com/office/drawing/2014/main" id="{A6FD1FFC-6DB5-4885-BD91-BCAC68FA38CC}"/>
              </a:ext>
            </a:extLst>
          </p:cNvPr>
          <p:cNvSpPr>
            <a:spLocks noGrp="1"/>
          </p:cNvSpPr>
          <p:nvPr>
            <p:ph type="title"/>
          </p:nvPr>
        </p:nvSpPr>
        <p:spPr/>
        <p:txBody>
          <a:bodyPr/>
          <a:lstStyle/>
          <a:p>
            <a:r>
              <a:rPr lang="en-GB" dirty="0"/>
              <a:t>Next steps being considered</a:t>
            </a:r>
          </a:p>
        </p:txBody>
      </p:sp>
      <p:sp>
        <p:nvSpPr>
          <p:cNvPr id="6" name="Slide Number Placeholder 5"/>
          <p:cNvSpPr>
            <a:spLocks noGrp="1"/>
          </p:cNvSpPr>
          <p:nvPr>
            <p:ph type="sldNum" sz="quarter" idx="4294967295"/>
          </p:nvPr>
        </p:nvSpPr>
        <p:spPr>
          <a:xfrm>
            <a:off x="8748000" y="4753523"/>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33</a:t>
            </a:fld>
            <a:endParaRPr lang="en-GB" dirty="0"/>
          </a:p>
        </p:txBody>
      </p:sp>
      <p:sp>
        <p:nvSpPr>
          <p:cNvPr id="10" name="Title 4">
            <a:extLst>
              <a:ext uri="{FF2B5EF4-FFF2-40B4-BE49-F238E27FC236}">
                <a16:creationId xmlns:a16="http://schemas.microsoft.com/office/drawing/2014/main" id="{68420DD5-E2D8-4C2B-8C42-93E444C7D4F9}"/>
              </a:ext>
            </a:extLst>
          </p:cNvPr>
          <p:cNvSpPr txBox="1">
            <a:spLocks/>
          </p:cNvSpPr>
          <p:nvPr/>
        </p:nvSpPr>
        <p:spPr>
          <a:xfrm>
            <a:off x="972000" y="1901693"/>
            <a:ext cx="7566660" cy="1638912"/>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600" b="1" dirty="0"/>
              <a:t>Include</a:t>
            </a:r>
            <a:r>
              <a:rPr lang="en-GB" sz="1400" b="1" dirty="0"/>
              <a:t> </a:t>
            </a:r>
            <a:r>
              <a:rPr lang="en-GB" sz="1600" b="1" dirty="0"/>
              <a:t>:</a:t>
            </a:r>
          </a:p>
          <a:p>
            <a:pPr marL="353616" lvl="1" indent="-96441">
              <a:buFont typeface="Arial" panose="020B0604020202020204" pitchFamily="34" charset="0"/>
              <a:buChar char="•"/>
            </a:pPr>
            <a:r>
              <a:rPr lang="en-GB" sz="1400" b="1" dirty="0">
                <a:latin typeface="+mj-lt"/>
              </a:rPr>
              <a:t>Aviation fuel</a:t>
            </a:r>
            <a:r>
              <a:rPr lang="en-GB" sz="1400" dirty="0">
                <a:latin typeface="+mj-lt"/>
              </a:rPr>
              <a:t> production from biomass, atmospheric carbon, hydrogen and electricity</a:t>
            </a:r>
          </a:p>
          <a:p>
            <a:pPr marL="353616" lvl="1" indent="-96441">
              <a:buFont typeface="Arial" panose="020B0604020202020204" pitchFamily="34" charset="0"/>
              <a:buChar char="•"/>
            </a:pPr>
            <a:endParaRPr lang="en-GB" sz="1400" dirty="0">
              <a:latin typeface="+mj-lt"/>
            </a:endParaRPr>
          </a:p>
          <a:p>
            <a:pPr marL="353616" lvl="1" indent="-96441">
              <a:buFont typeface="Arial" panose="020B0604020202020204" pitchFamily="34" charset="0"/>
              <a:buChar char="•"/>
            </a:pPr>
            <a:r>
              <a:rPr lang="en-GB" sz="1400" b="1" dirty="0">
                <a:latin typeface="+mj-lt"/>
              </a:rPr>
              <a:t>Negative emissions - </a:t>
            </a:r>
            <a:r>
              <a:rPr lang="en-GB" sz="1400" dirty="0">
                <a:latin typeface="+mj-lt"/>
              </a:rPr>
              <a:t>Direct Air Capture and Sequestration</a:t>
            </a:r>
          </a:p>
          <a:p>
            <a:pPr marL="353616" lvl="1" indent="-96441">
              <a:buFont typeface="Arial" panose="020B0604020202020204" pitchFamily="34" charset="0"/>
              <a:buChar char="•"/>
            </a:pPr>
            <a:endParaRPr lang="en-GB" sz="1400" dirty="0">
              <a:latin typeface="+mj-lt"/>
            </a:endParaRPr>
          </a:p>
          <a:p>
            <a:pPr marL="353616" lvl="1" indent="-96441">
              <a:buFont typeface="Arial" panose="020B0604020202020204" pitchFamily="34" charset="0"/>
              <a:buChar char="•"/>
            </a:pPr>
            <a:r>
              <a:rPr lang="en-GB" sz="1400" b="1" dirty="0">
                <a:latin typeface="+mj-lt"/>
              </a:rPr>
              <a:t>Detail on efficiency </a:t>
            </a:r>
            <a:r>
              <a:rPr lang="en-GB" sz="1400" dirty="0">
                <a:latin typeface="+mj-lt"/>
              </a:rPr>
              <a:t>– insulation, personal comfort systems potential and costs</a:t>
            </a:r>
          </a:p>
          <a:p>
            <a:pPr marL="353616" lvl="1" indent="-96441">
              <a:buFont typeface="Arial" panose="020B0604020202020204" pitchFamily="34" charset="0"/>
              <a:buChar char="•"/>
            </a:pPr>
            <a:endParaRPr lang="en-GB" sz="1400" dirty="0">
              <a:latin typeface="+mj-lt"/>
            </a:endParaRPr>
          </a:p>
          <a:p>
            <a:pPr marL="353616" lvl="1" indent="-96441">
              <a:buFont typeface="Arial" panose="020B0604020202020204" pitchFamily="34" charset="0"/>
              <a:buChar char="•"/>
            </a:pPr>
            <a:r>
              <a:rPr lang="en-GB" sz="1400" b="1" dirty="0">
                <a:latin typeface="+mj-lt"/>
              </a:rPr>
              <a:t>Hydrogen for iron production</a:t>
            </a:r>
          </a:p>
          <a:p>
            <a:pPr marL="353616" lvl="1" indent="-96441">
              <a:buFont typeface="Arial" panose="020B0604020202020204" pitchFamily="34" charset="0"/>
              <a:buChar char="•"/>
            </a:pPr>
            <a:endParaRPr lang="en-GB" sz="1400" dirty="0">
              <a:latin typeface="+mj-lt"/>
            </a:endParaRPr>
          </a:p>
          <a:p>
            <a:pPr marL="353616" lvl="1" indent="-96441">
              <a:buFont typeface="Arial" panose="020B0604020202020204" pitchFamily="34" charset="0"/>
              <a:buChar char="•"/>
            </a:pPr>
            <a:r>
              <a:rPr lang="en-GB" sz="1400" b="1" dirty="0">
                <a:latin typeface="+mj-lt"/>
              </a:rPr>
              <a:t>Domestic air conditioning </a:t>
            </a:r>
            <a:r>
              <a:rPr lang="en-GB" sz="1400" dirty="0">
                <a:latin typeface="+mj-lt"/>
              </a:rPr>
              <a:t>and </a:t>
            </a:r>
            <a:r>
              <a:rPr lang="en-GB" sz="1400" b="1" dirty="0">
                <a:latin typeface="+mj-lt"/>
              </a:rPr>
              <a:t>district heating and cooling</a:t>
            </a:r>
          </a:p>
          <a:p>
            <a:pPr marL="353616" lvl="1" indent="-96441">
              <a:buFont typeface="Arial" panose="020B0604020202020204" pitchFamily="34" charset="0"/>
              <a:buChar char="•"/>
            </a:pPr>
            <a:endParaRPr lang="en-GB" sz="1400" dirty="0">
              <a:latin typeface="+mj-lt"/>
            </a:endParaRPr>
          </a:p>
          <a:p>
            <a:pPr marL="353616" lvl="1" indent="-96441">
              <a:buFont typeface="Arial" panose="020B0604020202020204" pitchFamily="34" charset="0"/>
              <a:buChar char="•"/>
            </a:pPr>
            <a:r>
              <a:rPr lang="en-GB" sz="1400" b="1" dirty="0">
                <a:latin typeface="+mj-lt"/>
              </a:rPr>
              <a:t>Building storage</a:t>
            </a:r>
            <a:r>
              <a:rPr lang="en-GB" sz="1400" dirty="0">
                <a:latin typeface="+mj-lt"/>
              </a:rPr>
              <a:t>: passive fabric, active thermal, battery</a:t>
            </a:r>
          </a:p>
          <a:p>
            <a:endParaRPr lang="en-GB" sz="1400" dirty="0"/>
          </a:p>
          <a:p>
            <a:pPr algn="l"/>
            <a:r>
              <a:rPr lang="en-GB" sz="1600" b="1" dirty="0"/>
              <a:t>Develop better design procedures including optimisation</a:t>
            </a:r>
          </a:p>
          <a:p>
            <a:pPr algn="l"/>
            <a:endParaRPr lang="en-GB" sz="1600" dirty="0"/>
          </a:p>
          <a:p>
            <a:pPr algn="l"/>
            <a:r>
              <a:rPr lang="en-GB" sz="1600" b="1" dirty="0"/>
              <a:t>Extend modelling to west Asia and north Africa to reduce storage?</a:t>
            </a:r>
          </a:p>
        </p:txBody>
      </p:sp>
      <p:sp>
        <p:nvSpPr>
          <p:cNvPr id="12" name="Footer Placeholder 5">
            <a:extLst>
              <a:ext uri="{FF2B5EF4-FFF2-40B4-BE49-F238E27FC236}">
                <a16:creationId xmlns:a16="http://schemas.microsoft.com/office/drawing/2014/main" id="{E33EB2CB-80AE-4D19-B48D-5BF95117460A}"/>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Tree>
    <p:extLst>
      <p:ext uri="{BB962C8B-B14F-4D97-AF65-F5344CB8AC3E}">
        <p14:creationId xmlns:p14="http://schemas.microsoft.com/office/powerpoint/2010/main" val="32349427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8748000" y="4794715"/>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34</a:t>
            </a:fld>
            <a:endParaRPr lang="en-GB" dirty="0"/>
          </a:p>
        </p:txBody>
      </p:sp>
      <p:sp>
        <p:nvSpPr>
          <p:cNvPr id="7" name="Title 4">
            <a:extLst>
              <a:ext uri="{FF2B5EF4-FFF2-40B4-BE49-F238E27FC236}">
                <a16:creationId xmlns:a16="http://schemas.microsoft.com/office/drawing/2014/main" id="{585F0E78-3E82-4865-ABE6-6003B77D2C74}"/>
              </a:ext>
            </a:extLst>
          </p:cNvPr>
          <p:cNvSpPr txBox="1">
            <a:spLocks/>
          </p:cNvSpPr>
          <p:nvPr/>
        </p:nvSpPr>
        <p:spPr>
          <a:xfrm>
            <a:off x="2000250" y="925922"/>
            <a:ext cx="5211050" cy="349685"/>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1125" dirty="0"/>
          </a:p>
        </p:txBody>
      </p:sp>
      <p:sp>
        <p:nvSpPr>
          <p:cNvPr id="10" name="Title 4">
            <a:extLst>
              <a:ext uri="{FF2B5EF4-FFF2-40B4-BE49-F238E27FC236}">
                <a16:creationId xmlns:a16="http://schemas.microsoft.com/office/drawing/2014/main" id="{68420DD5-E2D8-4C2B-8C42-93E444C7D4F9}"/>
              </a:ext>
            </a:extLst>
          </p:cNvPr>
          <p:cNvSpPr txBox="1">
            <a:spLocks/>
          </p:cNvSpPr>
          <p:nvPr/>
        </p:nvSpPr>
        <p:spPr>
          <a:xfrm>
            <a:off x="1054427" y="1077400"/>
            <a:ext cx="6314921" cy="1861521"/>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400" b="1" dirty="0">
                <a:latin typeface="+mn-lt"/>
              </a:rPr>
              <a:t>Thank you for your attention</a:t>
            </a:r>
          </a:p>
          <a:p>
            <a:endParaRPr lang="en-GB" sz="1600" b="1" dirty="0">
              <a:latin typeface="+mn-lt"/>
            </a:endParaRPr>
          </a:p>
          <a:p>
            <a:pPr algn="l"/>
            <a:endParaRPr lang="en-GB" sz="1400" b="1" dirty="0">
              <a:solidFill>
                <a:srgbClr val="FF0000"/>
              </a:solidFill>
            </a:endParaRPr>
          </a:p>
          <a:p>
            <a:pPr algn="l"/>
            <a:r>
              <a:rPr lang="en-GB" sz="1400" dirty="0">
                <a:effectLst/>
              </a:rPr>
              <a:t>T</a:t>
            </a:r>
            <a:r>
              <a:rPr lang="en-GB" sz="1400" dirty="0"/>
              <a:t>he paper by Gallo Cassarino and Barrett </a:t>
            </a:r>
            <a:r>
              <a:rPr lang="en-GB" sz="1400" b="1" i="1" dirty="0">
                <a:effectLst/>
              </a:rPr>
              <a:t>Meeting UK heat demands in zero emission renewable energy systems using storage and interconnectors </a:t>
            </a:r>
            <a:r>
              <a:rPr lang="en-GB" sz="1400" dirty="0">
                <a:effectLst/>
              </a:rPr>
              <a:t>has been accepted for publication in </a:t>
            </a:r>
            <a:r>
              <a:rPr lang="en-GB" sz="1400" i="1" dirty="0">
                <a:effectLst/>
              </a:rPr>
              <a:t>Applied Energy</a:t>
            </a:r>
            <a:r>
              <a:rPr lang="en-GB" sz="1400" dirty="0">
                <a:effectLst/>
              </a:rPr>
              <a:t>.</a:t>
            </a:r>
          </a:p>
          <a:p>
            <a:pPr algn="l"/>
            <a:endParaRPr lang="en-GB" sz="1400" dirty="0"/>
          </a:p>
          <a:p>
            <a:pPr algn="l"/>
            <a:r>
              <a:rPr lang="en-GB" sz="1400" dirty="0"/>
              <a:t>The first version of </a:t>
            </a:r>
            <a:r>
              <a:rPr lang="en-GB" sz="1400" b="1" dirty="0">
                <a:solidFill>
                  <a:srgbClr val="FF0000"/>
                </a:solidFill>
              </a:rPr>
              <a:t>E</a:t>
            </a:r>
            <a:r>
              <a:rPr lang="en-GB" sz="1400" b="1" dirty="0">
                <a:solidFill>
                  <a:srgbClr val="00B050"/>
                </a:solidFill>
              </a:rPr>
              <a:t>S</a:t>
            </a:r>
            <a:r>
              <a:rPr lang="en-GB" sz="1400" b="1" dirty="0">
                <a:solidFill>
                  <a:srgbClr val="0070C0"/>
                </a:solidFill>
              </a:rPr>
              <a:t>T</a:t>
            </a:r>
            <a:r>
              <a:rPr lang="en-GB" sz="1400" b="1" dirty="0"/>
              <a:t>IMO</a:t>
            </a:r>
            <a:r>
              <a:rPr lang="en-GB" sz="1400" dirty="0"/>
              <a:t> was coded by Mark Barrett in python and then greatly expanded and made operational by Tiziano Gallo Cassarino. The scenarios in this presentation were mainly prepared by Tiziano.</a:t>
            </a:r>
          </a:p>
          <a:p>
            <a:pPr algn="l"/>
            <a:endParaRPr lang="en-GB" sz="1400" dirty="0"/>
          </a:p>
          <a:p>
            <a:pPr algn="l"/>
            <a:r>
              <a:rPr lang="en-GB" sz="1400" dirty="0">
                <a:latin typeface="+mn-lt"/>
              </a:rPr>
              <a:t>If you have comments or would like to discuss the work, please contact us:</a:t>
            </a:r>
          </a:p>
          <a:p>
            <a:pPr algn="l"/>
            <a:endParaRPr lang="en-GB" sz="1400" b="1" dirty="0">
              <a:latin typeface="+mn-lt"/>
            </a:endParaRPr>
          </a:p>
          <a:p>
            <a:pPr marL="96441" indent="-96441" algn="l">
              <a:buFont typeface="Arial" panose="020B0604020202020204" pitchFamily="34" charset="0"/>
              <a:buChar char="•"/>
            </a:pPr>
            <a:endParaRPr lang="en-GB" sz="1400" dirty="0"/>
          </a:p>
        </p:txBody>
      </p:sp>
      <p:sp>
        <p:nvSpPr>
          <p:cNvPr id="9" name="Title 4">
            <a:extLst>
              <a:ext uri="{FF2B5EF4-FFF2-40B4-BE49-F238E27FC236}">
                <a16:creationId xmlns:a16="http://schemas.microsoft.com/office/drawing/2014/main" id="{5059FF4F-56B5-4949-A028-A6D0FBC3E574}"/>
              </a:ext>
            </a:extLst>
          </p:cNvPr>
          <p:cNvSpPr txBox="1">
            <a:spLocks/>
          </p:cNvSpPr>
          <p:nvPr/>
        </p:nvSpPr>
        <p:spPr>
          <a:xfrm>
            <a:off x="2633879" y="3584362"/>
            <a:ext cx="3523892" cy="349685"/>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900" dirty="0"/>
          </a:p>
        </p:txBody>
      </p:sp>
      <p:pic>
        <p:nvPicPr>
          <p:cNvPr id="4" name="Picture 3">
            <a:extLst>
              <a:ext uri="{FF2B5EF4-FFF2-40B4-BE49-F238E27FC236}">
                <a16:creationId xmlns:a16="http://schemas.microsoft.com/office/drawing/2014/main" id="{63B6D267-0427-4895-8AE8-B2497E6A80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9414" y="3278749"/>
            <a:ext cx="1210312" cy="1217328"/>
          </a:xfrm>
          <a:prstGeom prst="rect">
            <a:avLst/>
          </a:prstGeom>
        </p:spPr>
      </p:pic>
      <p:sp>
        <p:nvSpPr>
          <p:cNvPr id="5" name="TextBox 4">
            <a:extLst>
              <a:ext uri="{FF2B5EF4-FFF2-40B4-BE49-F238E27FC236}">
                <a16:creationId xmlns:a16="http://schemas.microsoft.com/office/drawing/2014/main" id="{A8F15200-0C2D-4756-9F62-2FAB0281C300}"/>
              </a:ext>
            </a:extLst>
          </p:cNvPr>
          <p:cNvSpPr txBox="1"/>
          <p:nvPr/>
        </p:nvSpPr>
        <p:spPr>
          <a:xfrm>
            <a:off x="967031" y="4256775"/>
            <a:ext cx="1658838" cy="276999"/>
          </a:xfrm>
          <a:prstGeom prst="rect">
            <a:avLst/>
          </a:prstGeom>
          <a:noFill/>
        </p:spPr>
        <p:txBody>
          <a:bodyPr wrap="square" rtlCol="0">
            <a:spAutoFit/>
          </a:bodyPr>
          <a:lstStyle/>
          <a:p>
            <a:r>
              <a:rPr lang="en-GB" sz="1200" dirty="0"/>
              <a:t>t.cassarino@ucl.ac.uk</a:t>
            </a:r>
          </a:p>
        </p:txBody>
      </p:sp>
      <p:pic>
        <p:nvPicPr>
          <p:cNvPr id="31" name="Picture 30">
            <a:extLst>
              <a:ext uri="{FF2B5EF4-FFF2-40B4-BE49-F238E27FC236}">
                <a16:creationId xmlns:a16="http://schemas.microsoft.com/office/drawing/2014/main" id="{B36E38C9-6863-4BD7-9186-3E4C755EC8B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863" b="18178"/>
          <a:stretch/>
        </p:blipFill>
        <p:spPr>
          <a:xfrm>
            <a:off x="5571287" y="3265168"/>
            <a:ext cx="1172968" cy="1230909"/>
          </a:xfrm>
          <a:prstGeom prst="rect">
            <a:avLst/>
          </a:prstGeom>
        </p:spPr>
      </p:pic>
      <p:sp>
        <p:nvSpPr>
          <p:cNvPr id="33" name="TextBox 32">
            <a:extLst>
              <a:ext uri="{FF2B5EF4-FFF2-40B4-BE49-F238E27FC236}">
                <a16:creationId xmlns:a16="http://schemas.microsoft.com/office/drawing/2014/main" id="{85F88A47-FD52-4C7D-9266-18E5371934F7}"/>
              </a:ext>
            </a:extLst>
          </p:cNvPr>
          <p:cNvSpPr txBox="1"/>
          <p:nvPr/>
        </p:nvSpPr>
        <p:spPr>
          <a:xfrm>
            <a:off x="3920729" y="4256775"/>
            <a:ext cx="1751070" cy="276999"/>
          </a:xfrm>
          <a:prstGeom prst="rect">
            <a:avLst/>
          </a:prstGeom>
          <a:noFill/>
        </p:spPr>
        <p:txBody>
          <a:bodyPr wrap="square" rtlCol="0">
            <a:spAutoFit/>
          </a:bodyPr>
          <a:lstStyle/>
          <a:p>
            <a:r>
              <a:rPr lang="en-GB" sz="1200" dirty="0"/>
              <a:t>mark.barrett@ucl.ac.uk</a:t>
            </a:r>
          </a:p>
        </p:txBody>
      </p:sp>
      <p:sp>
        <p:nvSpPr>
          <p:cNvPr id="12" name="Footer Placeholder 5">
            <a:extLst>
              <a:ext uri="{FF2B5EF4-FFF2-40B4-BE49-F238E27FC236}">
                <a16:creationId xmlns:a16="http://schemas.microsoft.com/office/drawing/2014/main" id="{A2273E37-8596-4BDF-B428-65F1DFCC5946}"/>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Tree>
    <p:extLst>
      <p:ext uri="{BB962C8B-B14F-4D97-AF65-F5344CB8AC3E}">
        <p14:creationId xmlns:p14="http://schemas.microsoft.com/office/powerpoint/2010/main" val="40700380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8748000" y="4794715"/>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35</a:t>
            </a:fld>
            <a:endParaRPr lang="en-GB" dirty="0"/>
          </a:p>
        </p:txBody>
      </p:sp>
      <p:sp>
        <p:nvSpPr>
          <p:cNvPr id="7" name="Title 4">
            <a:extLst>
              <a:ext uri="{FF2B5EF4-FFF2-40B4-BE49-F238E27FC236}">
                <a16:creationId xmlns:a16="http://schemas.microsoft.com/office/drawing/2014/main" id="{585F0E78-3E82-4865-ABE6-6003B77D2C74}"/>
              </a:ext>
            </a:extLst>
          </p:cNvPr>
          <p:cNvSpPr txBox="1">
            <a:spLocks/>
          </p:cNvSpPr>
          <p:nvPr/>
        </p:nvSpPr>
        <p:spPr>
          <a:xfrm>
            <a:off x="2000250" y="925922"/>
            <a:ext cx="5211050" cy="349685"/>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1125" dirty="0"/>
          </a:p>
        </p:txBody>
      </p:sp>
      <p:sp>
        <p:nvSpPr>
          <p:cNvPr id="10" name="Title 4">
            <a:extLst>
              <a:ext uri="{FF2B5EF4-FFF2-40B4-BE49-F238E27FC236}">
                <a16:creationId xmlns:a16="http://schemas.microsoft.com/office/drawing/2014/main" id="{68420DD5-E2D8-4C2B-8C42-93E444C7D4F9}"/>
              </a:ext>
            </a:extLst>
          </p:cNvPr>
          <p:cNvSpPr txBox="1">
            <a:spLocks/>
          </p:cNvSpPr>
          <p:nvPr/>
        </p:nvSpPr>
        <p:spPr>
          <a:xfrm>
            <a:off x="1001613" y="1722841"/>
            <a:ext cx="6314921" cy="1861521"/>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400" b="1" dirty="0">
                <a:latin typeface="+mn-lt"/>
              </a:rPr>
              <a:t>Supplementary information follows</a:t>
            </a:r>
          </a:p>
          <a:p>
            <a:endParaRPr lang="en-GB" sz="2400" b="1" dirty="0">
              <a:latin typeface="+mn-lt"/>
            </a:endParaRPr>
          </a:p>
          <a:p>
            <a:pPr algn="l"/>
            <a:endParaRPr lang="en-GB" sz="2400" b="1" dirty="0">
              <a:latin typeface="+mn-lt"/>
            </a:endParaRPr>
          </a:p>
          <a:p>
            <a:pPr algn="l"/>
            <a:endParaRPr lang="en-GB" sz="2400" b="1" dirty="0">
              <a:latin typeface="+mn-lt"/>
            </a:endParaRPr>
          </a:p>
          <a:p>
            <a:pPr algn="l"/>
            <a:r>
              <a:rPr lang="en-GB" sz="2000" b="1" dirty="0">
                <a:latin typeface="+mn-lt"/>
              </a:rPr>
              <a:t>On heat scenarios:</a:t>
            </a:r>
          </a:p>
          <a:p>
            <a:pPr marL="342900" indent="-342900" algn="l">
              <a:buFont typeface="Arial" panose="020B0604020202020204" pitchFamily="34" charset="0"/>
              <a:buChar char="•"/>
            </a:pPr>
            <a:r>
              <a:rPr lang="en-GB" sz="2000" dirty="0">
                <a:latin typeface="+mn-lt"/>
              </a:rPr>
              <a:t>New slides</a:t>
            </a:r>
          </a:p>
          <a:p>
            <a:pPr marL="342900" indent="-342900" algn="l">
              <a:buFont typeface="Arial" panose="020B0604020202020204" pitchFamily="34" charset="0"/>
              <a:buChar char="•"/>
            </a:pPr>
            <a:r>
              <a:rPr lang="en-GB" sz="2000" dirty="0">
                <a:latin typeface="+mn-lt"/>
              </a:rPr>
              <a:t>More commentary</a:t>
            </a:r>
          </a:p>
          <a:p>
            <a:pPr algn="l"/>
            <a:endParaRPr lang="en-GB" sz="2000" b="1" dirty="0">
              <a:latin typeface="+mn-lt"/>
            </a:endParaRPr>
          </a:p>
          <a:p>
            <a:pPr algn="l"/>
            <a:r>
              <a:rPr lang="en-GB" sz="2000" b="1" dirty="0">
                <a:latin typeface="+mn-lt"/>
              </a:rPr>
              <a:t>Results for other scenarios and countries</a:t>
            </a:r>
          </a:p>
          <a:p>
            <a:endParaRPr lang="en-GB" sz="2400" b="1" dirty="0">
              <a:latin typeface="+mn-lt"/>
            </a:endParaRPr>
          </a:p>
          <a:p>
            <a:endParaRPr lang="en-GB" sz="2400" b="1" dirty="0">
              <a:latin typeface="+mn-lt"/>
            </a:endParaRPr>
          </a:p>
          <a:p>
            <a:endParaRPr lang="en-GB" sz="1600" b="1" dirty="0">
              <a:latin typeface="+mn-lt"/>
            </a:endParaRPr>
          </a:p>
          <a:p>
            <a:pPr algn="l"/>
            <a:endParaRPr lang="en-GB" sz="1400" b="1" dirty="0">
              <a:solidFill>
                <a:srgbClr val="FF0000"/>
              </a:solidFill>
            </a:endParaRPr>
          </a:p>
          <a:p>
            <a:pPr marL="96441" indent="-96441" algn="l">
              <a:buFont typeface="Arial" panose="020B0604020202020204" pitchFamily="34" charset="0"/>
              <a:buChar char="•"/>
            </a:pPr>
            <a:endParaRPr lang="en-GB" sz="1400" dirty="0"/>
          </a:p>
        </p:txBody>
      </p:sp>
      <p:sp>
        <p:nvSpPr>
          <p:cNvPr id="9" name="Title 4">
            <a:extLst>
              <a:ext uri="{FF2B5EF4-FFF2-40B4-BE49-F238E27FC236}">
                <a16:creationId xmlns:a16="http://schemas.microsoft.com/office/drawing/2014/main" id="{5059FF4F-56B5-4949-A028-A6D0FBC3E574}"/>
              </a:ext>
            </a:extLst>
          </p:cNvPr>
          <p:cNvSpPr txBox="1">
            <a:spLocks/>
          </p:cNvSpPr>
          <p:nvPr/>
        </p:nvSpPr>
        <p:spPr>
          <a:xfrm>
            <a:off x="2633879" y="3584362"/>
            <a:ext cx="3523892" cy="349685"/>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900" dirty="0"/>
          </a:p>
        </p:txBody>
      </p:sp>
      <p:sp>
        <p:nvSpPr>
          <p:cNvPr id="12" name="Footer Placeholder 5">
            <a:extLst>
              <a:ext uri="{FF2B5EF4-FFF2-40B4-BE49-F238E27FC236}">
                <a16:creationId xmlns:a16="http://schemas.microsoft.com/office/drawing/2014/main" id="{A2273E37-8596-4BDF-B428-65F1DFCC5946}"/>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Tree>
    <p:extLst>
      <p:ext uri="{BB962C8B-B14F-4D97-AF65-F5344CB8AC3E}">
        <p14:creationId xmlns:p14="http://schemas.microsoft.com/office/powerpoint/2010/main" val="24211225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ustomShape 1">
            <a:extLst>
              <a:ext uri="{FF2B5EF4-FFF2-40B4-BE49-F238E27FC236}">
                <a16:creationId xmlns:a16="http://schemas.microsoft.com/office/drawing/2014/main" id="{9FF1C3C2-36F3-47C0-8083-91DDBD83F200}"/>
              </a:ext>
            </a:extLst>
          </p:cNvPr>
          <p:cNvSpPr/>
          <p:nvPr/>
        </p:nvSpPr>
        <p:spPr>
          <a:xfrm>
            <a:off x="615225" y="543780"/>
            <a:ext cx="6528060" cy="83241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nSpc>
                <a:spcPct val="100000"/>
              </a:lnSpc>
            </a:pPr>
            <a:endParaRPr lang="en-GB" spc="-1" dirty="0">
              <a:latin typeface="Arial"/>
            </a:endParaRPr>
          </a:p>
        </p:txBody>
      </p:sp>
      <p:sp>
        <p:nvSpPr>
          <p:cNvPr id="28" name="TextBox 27">
            <a:extLst>
              <a:ext uri="{FF2B5EF4-FFF2-40B4-BE49-F238E27FC236}">
                <a16:creationId xmlns:a16="http://schemas.microsoft.com/office/drawing/2014/main" id="{EDFCBCF0-67DE-4EE5-98CD-444157316F69}"/>
              </a:ext>
            </a:extLst>
          </p:cNvPr>
          <p:cNvSpPr txBox="1"/>
          <p:nvPr/>
        </p:nvSpPr>
        <p:spPr>
          <a:xfrm>
            <a:off x="249380" y="1376190"/>
            <a:ext cx="4405747" cy="2646878"/>
          </a:xfrm>
          <a:prstGeom prst="rect">
            <a:avLst/>
          </a:prstGeom>
          <a:noFill/>
        </p:spPr>
        <p:txBody>
          <a:bodyPr wrap="square" rtlCol="0">
            <a:spAutoFit/>
          </a:bodyPr>
          <a:lstStyle/>
          <a:p>
            <a:r>
              <a:rPr lang="en-GB" sz="1600" b="1" dirty="0">
                <a:solidFill>
                  <a:srgbClr val="FF0000"/>
                </a:solidFill>
              </a:rPr>
              <a:t>E</a:t>
            </a:r>
            <a:r>
              <a:rPr lang="en-GB" sz="1600" b="1" dirty="0">
                <a:solidFill>
                  <a:srgbClr val="00B050"/>
                </a:solidFill>
              </a:rPr>
              <a:t>S</a:t>
            </a:r>
            <a:r>
              <a:rPr lang="en-GB" sz="1600" b="1" dirty="0">
                <a:solidFill>
                  <a:srgbClr val="0070C0"/>
                </a:solidFill>
              </a:rPr>
              <a:t>T</a:t>
            </a:r>
            <a:r>
              <a:rPr lang="en-GB" sz="1600" b="1" dirty="0"/>
              <a:t>IMO is a national/international scale dynamic model.</a:t>
            </a:r>
          </a:p>
          <a:p>
            <a:endParaRPr lang="en-GB" sz="1600" b="1" dirty="0"/>
          </a:p>
          <a:p>
            <a:r>
              <a:rPr lang="en-GB" sz="1600" b="1" dirty="0"/>
              <a:t>For each hour and each European region, </a:t>
            </a:r>
            <a:r>
              <a:rPr lang="en-GB" sz="1600" b="1" dirty="0">
                <a:solidFill>
                  <a:srgbClr val="FF0000"/>
                </a:solidFill>
              </a:rPr>
              <a:t>E</a:t>
            </a:r>
            <a:r>
              <a:rPr lang="en-GB" sz="1600" b="1" dirty="0">
                <a:solidFill>
                  <a:srgbClr val="00B050"/>
                </a:solidFill>
              </a:rPr>
              <a:t>S</a:t>
            </a:r>
            <a:r>
              <a:rPr lang="en-GB" sz="1600" b="1" dirty="0">
                <a:solidFill>
                  <a:srgbClr val="0070C0"/>
                </a:solidFill>
              </a:rPr>
              <a:t>T</a:t>
            </a:r>
            <a:r>
              <a:rPr lang="en-GB" sz="1600" b="1" dirty="0"/>
              <a:t>IMO concurrently simulates</a:t>
            </a:r>
            <a:r>
              <a:rPr lang="en-GB" sz="1600" dirty="0"/>
              <a:t> :</a:t>
            </a:r>
          </a:p>
          <a:p>
            <a:pPr marL="214313" indent="-214313">
              <a:buFont typeface="Arial" panose="020B0604020202020204" pitchFamily="34" charset="0"/>
              <a:buChar char="•"/>
            </a:pPr>
            <a:r>
              <a:rPr lang="en-GB" sz="1400" b="1" dirty="0"/>
              <a:t>Service demands </a:t>
            </a:r>
            <a:r>
              <a:rPr lang="en-GB" sz="1400" dirty="0"/>
              <a:t>driven by social activity and weather</a:t>
            </a:r>
          </a:p>
          <a:p>
            <a:pPr marL="214313" indent="-214313">
              <a:buFont typeface="Arial" panose="020B0604020202020204" pitchFamily="34" charset="0"/>
              <a:buChar char="•"/>
            </a:pPr>
            <a:r>
              <a:rPr lang="en-GB" sz="1400" b="1" dirty="0"/>
              <a:t>Renewable and nuclear</a:t>
            </a:r>
            <a:r>
              <a:rPr lang="en-GB" sz="1400" dirty="0"/>
              <a:t>, zero emission supplies </a:t>
            </a:r>
          </a:p>
          <a:p>
            <a:pPr marL="214313" indent="-214313">
              <a:buFont typeface="Arial" panose="020B0604020202020204" pitchFamily="34" charset="0"/>
              <a:buChar char="•"/>
            </a:pPr>
            <a:r>
              <a:rPr lang="en-GB" sz="1400" b="1" dirty="0"/>
              <a:t>Intermediate</a:t>
            </a:r>
            <a:r>
              <a:rPr lang="en-GB" sz="1400" dirty="0"/>
              <a:t> energy conversion</a:t>
            </a:r>
          </a:p>
          <a:p>
            <a:pPr marL="214313" indent="-214313">
              <a:buFont typeface="Arial" panose="020B0604020202020204" pitchFamily="34" charset="0"/>
              <a:buChar char="•"/>
            </a:pPr>
            <a:r>
              <a:rPr lang="en-GB" sz="1400" b="1" dirty="0"/>
              <a:t>Storage</a:t>
            </a:r>
            <a:r>
              <a:rPr lang="en-GB" sz="1400" dirty="0"/>
              <a:t> flows and levels</a:t>
            </a:r>
          </a:p>
          <a:p>
            <a:pPr marL="214313" indent="-214313">
              <a:buFont typeface="Arial" panose="020B0604020202020204" pitchFamily="34" charset="0"/>
              <a:buChar char="•"/>
            </a:pPr>
            <a:r>
              <a:rPr lang="en-GB" sz="1400" b="1" dirty="0"/>
              <a:t>Trade</a:t>
            </a:r>
            <a:r>
              <a:rPr lang="en-GB" sz="1400" dirty="0"/>
              <a:t> between GBR and European regions</a:t>
            </a:r>
          </a:p>
          <a:p>
            <a:pPr marL="214313" indent="-214313">
              <a:buFont typeface="Arial" panose="020B0604020202020204" pitchFamily="34" charset="0"/>
              <a:buChar char="•"/>
            </a:pPr>
            <a:endParaRPr lang="en-GB" sz="1600" dirty="0"/>
          </a:p>
        </p:txBody>
      </p:sp>
      <p:sp>
        <p:nvSpPr>
          <p:cNvPr id="29" name="Title 1">
            <a:extLst>
              <a:ext uri="{FF2B5EF4-FFF2-40B4-BE49-F238E27FC236}">
                <a16:creationId xmlns:a16="http://schemas.microsoft.com/office/drawing/2014/main" id="{9CAE8737-5742-44C8-99F4-7AAB415B059F}"/>
              </a:ext>
            </a:extLst>
          </p:cNvPr>
          <p:cNvSpPr txBox="1">
            <a:spLocks/>
          </p:cNvSpPr>
          <p:nvPr/>
        </p:nvSpPr>
        <p:spPr>
          <a:xfrm>
            <a:off x="415719" y="304549"/>
            <a:ext cx="9144000" cy="389017"/>
          </a:xfrm>
          <a:prstGeom prst="rect">
            <a:avLst/>
          </a:prstGeom>
        </p:spPr>
        <p:txBody>
          <a:bodyPr vert="horz" lIns="0" tIns="0" rIns="0" bIns="0" rtlCol="0" anchor="t" anchorCtr="0">
            <a:normAutofit/>
          </a:bodyPr>
          <a:lstStyle>
            <a:lvl1pPr algn="l" defTabSz="457200" rtl="0" eaLnBrk="1" latinLnBrk="0" hangingPunct="1">
              <a:lnSpc>
                <a:spcPts val="3200"/>
              </a:lnSpc>
              <a:spcBef>
                <a:spcPct val="0"/>
              </a:spcBef>
              <a:buNone/>
              <a:defRPr sz="2400" b="1" i="0" kern="1200" baseline="0">
                <a:solidFill>
                  <a:schemeClr val="tx1"/>
                </a:solidFill>
                <a:latin typeface="Corbel"/>
                <a:ea typeface="+mj-ea"/>
                <a:cs typeface="Corbel"/>
              </a:defRPr>
            </a:lvl1pPr>
          </a:lstStyle>
          <a:p>
            <a:pPr algn="ctr"/>
            <a:r>
              <a:rPr lang="en-GB" dirty="0">
                <a:solidFill>
                  <a:srgbClr val="FF0000"/>
                </a:solidFill>
              </a:rPr>
              <a:t>E</a:t>
            </a:r>
            <a:r>
              <a:rPr lang="en-GB" dirty="0">
                <a:solidFill>
                  <a:srgbClr val="00B050"/>
                </a:solidFill>
              </a:rPr>
              <a:t>S</a:t>
            </a:r>
            <a:r>
              <a:rPr lang="en-GB" dirty="0">
                <a:solidFill>
                  <a:srgbClr val="0070C0"/>
                </a:solidFill>
              </a:rPr>
              <a:t>T</a:t>
            </a:r>
            <a:r>
              <a:rPr lang="en-GB" dirty="0"/>
              <a:t>IMO – </a:t>
            </a:r>
            <a:r>
              <a:rPr lang="en-GB" dirty="0">
                <a:solidFill>
                  <a:srgbClr val="FF0000"/>
                </a:solidFill>
              </a:rPr>
              <a:t>Energy</a:t>
            </a:r>
            <a:r>
              <a:rPr lang="en-GB" dirty="0"/>
              <a:t> </a:t>
            </a:r>
            <a:r>
              <a:rPr lang="en-GB" dirty="0">
                <a:solidFill>
                  <a:srgbClr val="00B050"/>
                </a:solidFill>
              </a:rPr>
              <a:t>Space</a:t>
            </a:r>
            <a:r>
              <a:rPr lang="en-GB" dirty="0"/>
              <a:t> </a:t>
            </a:r>
            <a:r>
              <a:rPr lang="en-GB" dirty="0">
                <a:solidFill>
                  <a:srgbClr val="0070C0"/>
                </a:solidFill>
              </a:rPr>
              <a:t>Time</a:t>
            </a:r>
            <a:r>
              <a:rPr lang="en-GB" dirty="0"/>
              <a:t> Integrated Model Optimiser</a:t>
            </a:r>
            <a:endParaRPr lang="en-GB" dirty="0">
              <a:solidFill>
                <a:srgbClr val="FF0000"/>
              </a:solidFill>
            </a:endParaRPr>
          </a:p>
        </p:txBody>
      </p:sp>
      <p:sp>
        <p:nvSpPr>
          <p:cNvPr id="30" name="Slide Number Placeholder 9">
            <a:extLst>
              <a:ext uri="{FF2B5EF4-FFF2-40B4-BE49-F238E27FC236}">
                <a16:creationId xmlns:a16="http://schemas.microsoft.com/office/drawing/2014/main" id="{D820FC98-BEEB-447C-BC04-24C4EC2906D2}"/>
              </a:ext>
            </a:extLst>
          </p:cNvPr>
          <p:cNvSpPr txBox="1">
            <a:spLocks/>
          </p:cNvSpPr>
          <p:nvPr/>
        </p:nvSpPr>
        <p:spPr>
          <a:xfrm>
            <a:off x="8748000" y="4815334"/>
            <a:ext cx="3960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B62F09-BE78-43CC-8BA1-A85FC91239C1}" type="slidenum">
              <a:rPr lang="en-GB" smtClean="0"/>
              <a:pPr/>
              <a:t>36</a:t>
            </a:fld>
            <a:endParaRPr lang="en-GB" dirty="0"/>
          </a:p>
        </p:txBody>
      </p:sp>
      <p:pic>
        <p:nvPicPr>
          <p:cNvPr id="31" name="Picture 30">
            <a:extLst>
              <a:ext uri="{FF2B5EF4-FFF2-40B4-BE49-F238E27FC236}">
                <a16:creationId xmlns:a16="http://schemas.microsoft.com/office/drawing/2014/main" id="{96EFCBD9-1653-400D-9B00-95EBD45B8FC6}"/>
              </a:ext>
            </a:extLst>
          </p:cNvPr>
          <p:cNvPicPr>
            <a:picLocks noChangeAspect="1"/>
          </p:cNvPicPr>
          <p:nvPr/>
        </p:nvPicPr>
        <p:blipFill>
          <a:blip r:embed="rId3"/>
          <a:stretch>
            <a:fillRect/>
          </a:stretch>
        </p:blipFill>
        <p:spPr>
          <a:xfrm>
            <a:off x="5090131" y="1091928"/>
            <a:ext cx="3564357" cy="3204446"/>
          </a:xfrm>
          <a:prstGeom prst="rect">
            <a:avLst/>
          </a:prstGeom>
        </p:spPr>
      </p:pic>
      <p:sp>
        <p:nvSpPr>
          <p:cNvPr id="9" name="Footer Placeholder 5">
            <a:extLst>
              <a:ext uri="{FF2B5EF4-FFF2-40B4-BE49-F238E27FC236}">
                <a16:creationId xmlns:a16="http://schemas.microsoft.com/office/drawing/2014/main" id="{E0B51A04-8997-4A80-81B9-A2135CE2FA11}"/>
              </a:ext>
            </a:extLst>
          </p:cNvPr>
          <p:cNvSpPr txBox="1">
            <a:spLocks/>
          </p:cNvSpPr>
          <p:nvPr/>
        </p:nvSpPr>
        <p:spPr>
          <a:xfrm>
            <a:off x="7283196" y="0"/>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
        <p:nvSpPr>
          <p:cNvPr id="3" name="Rectangle 2">
            <a:extLst>
              <a:ext uri="{FF2B5EF4-FFF2-40B4-BE49-F238E27FC236}">
                <a16:creationId xmlns:a16="http://schemas.microsoft.com/office/drawing/2014/main" id="{8ABD678F-C6E0-4B38-B61C-4AC6048DF5B8}"/>
              </a:ext>
            </a:extLst>
          </p:cNvPr>
          <p:cNvSpPr/>
          <p:nvPr/>
        </p:nvSpPr>
        <p:spPr>
          <a:xfrm>
            <a:off x="4754880" y="2729484"/>
            <a:ext cx="2788920" cy="187023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b"/>
          <a:lstStyle/>
          <a:p>
            <a:r>
              <a:rPr lang="en-GB" sz="1200" dirty="0">
                <a:solidFill>
                  <a:schemeClr val="tx2">
                    <a:lumMod val="60000"/>
                    <a:lumOff val="40000"/>
                  </a:schemeClr>
                </a:solidFill>
              </a:rPr>
              <a:t>Optimisation not in ESTIMO but </a:t>
            </a:r>
            <a:r>
              <a:rPr lang="en-GB" sz="1200" dirty="0" err="1">
                <a:solidFill>
                  <a:schemeClr val="tx2">
                    <a:lumMod val="60000"/>
                    <a:lumOff val="40000"/>
                  </a:schemeClr>
                </a:solidFill>
              </a:rPr>
              <a:t>ETSimple</a:t>
            </a:r>
            <a:endParaRPr lang="en-US" sz="1200" dirty="0">
              <a:solidFill>
                <a:schemeClr val="tx2">
                  <a:lumMod val="60000"/>
                  <a:lumOff val="40000"/>
                </a:schemeClr>
              </a:solidFill>
            </a:endParaRPr>
          </a:p>
        </p:txBody>
      </p:sp>
    </p:spTree>
    <p:extLst>
      <p:ext uri="{BB962C8B-B14F-4D97-AF65-F5344CB8AC3E}">
        <p14:creationId xmlns:p14="http://schemas.microsoft.com/office/powerpoint/2010/main" val="41292259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1"/>
          <p:cNvSpPr/>
          <p:nvPr/>
        </p:nvSpPr>
        <p:spPr>
          <a:xfrm>
            <a:off x="1554413" y="1050772"/>
            <a:ext cx="4896045" cy="624308"/>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nSpc>
                <a:spcPct val="100000"/>
              </a:lnSpc>
            </a:pPr>
            <a:endParaRPr lang="en-GB" sz="1350" spc="-1" dirty="0">
              <a:latin typeface="Arial"/>
            </a:endParaRPr>
          </a:p>
        </p:txBody>
      </p:sp>
      <p:pic>
        <p:nvPicPr>
          <p:cNvPr id="12" name="Picture 11">
            <a:extLst>
              <a:ext uri="{FF2B5EF4-FFF2-40B4-BE49-F238E27FC236}">
                <a16:creationId xmlns:a16="http://schemas.microsoft.com/office/drawing/2014/main" id="{6D83CFD6-8231-42A9-90DB-7148D7E2CC95}"/>
              </a:ext>
            </a:extLst>
          </p:cNvPr>
          <p:cNvPicPr>
            <a:picLocks noChangeAspect="1"/>
          </p:cNvPicPr>
          <p:nvPr/>
        </p:nvPicPr>
        <p:blipFill>
          <a:blip r:embed="rId3"/>
          <a:stretch>
            <a:fillRect/>
          </a:stretch>
        </p:blipFill>
        <p:spPr>
          <a:xfrm>
            <a:off x="1251347" y="2283433"/>
            <a:ext cx="3040956" cy="2316287"/>
          </a:xfrm>
          <a:prstGeom prst="rect">
            <a:avLst/>
          </a:prstGeom>
        </p:spPr>
      </p:pic>
      <p:sp>
        <p:nvSpPr>
          <p:cNvPr id="15" name="TextBox 14">
            <a:extLst>
              <a:ext uri="{FF2B5EF4-FFF2-40B4-BE49-F238E27FC236}">
                <a16:creationId xmlns:a16="http://schemas.microsoft.com/office/drawing/2014/main" id="{D25EB790-8DEA-4E41-B9F4-67CFD001CEE5}"/>
              </a:ext>
            </a:extLst>
          </p:cNvPr>
          <p:cNvSpPr txBox="1"/>
          <p:nvPr/>
        </p:nvSpPr>
        <p:spPr>
          <a:xfrm>
            <a:off x="1251347" y="1337196"/>
            <a:ext cx="2911785" cy="784830"/>
          </a:xfrm>
          <a:prstGeom prst="rect">
            <a:avLst/>
          </a:prstGeom>
          <a:noFill/>
        </p:spPr>
        <p:txBody>
          <a:bodyPr wrap="square" rtlCol="0">
            <a:spAutoFit/>
          </a:bodyPr>
          <a:lstStyle/>
          <a:p>
            <a:r>
              <a:rPr lang="en-GB" sz="1350" b="1" dirty="0"/>
              <a:t>Mesh</a:t>
            </a:r>
            <a:endParaRPr lang="en-GB" sz="1050" b="1" dirty="0"/>
          </a:p>
          <a:p>
            <a:r>
              <a:rPr lang="en-GB" sz="1050" dirty="0"/>
              <a:t>Realistic</a:t>
            </a:r>
          </a:p>
          <a:p>
            <a:r>
              <a:rPr lang="en-GB" sz="1050" dirty="0"/>
              <a:t>Requires hourly optimisation</a:t>
            </a:r>
          </a:p>
          <a:p>
            <a:r>
              <a:rPr lang="en-GB" sz="1050" dirty="0"/>
              <a:t>Computation increases rapidly with N of nodes</a:t>
            </a:r>
          </a:p>
        </p:txBody>
      </p:sp>
      <p:sp>
        <p:nvSpPr>
          <p:cNvPr id="18" name="TextBox 17">
            <a:extLst>
              <a:ext uri="{FF2B5EF4-FFF2-40B4-BE49-F238E27FC236}">
                <a16:creationId xmlns:a16="http://schemas.microsoft.com/office/drawing/2014/main" id="{56595471-B1E0-4670-B4A9-3CA66F1F244A}"/>
              </a:ext>
            </a:extLst>
          </p:cNvPr>
          <p:cNvSpPr txBox="1"/>
          <p:nvPr/>
        </p:nvSpPr>
        <p:spPr>
          <a:xfrm>
            <a:off x="4903680" y="1376190"/>
            <a:ext cx="2911785" cy="807913"/>
          </a:xfrm>
          <a:prstGeom prst="rect">
            <a:avLst/>
          </a:prstGeom>
          <a:noFill/>
        </p:spPr>
        <p:txBody>
          <a:bodyPr wrap="square" rtlCol="0">
            <a:spAutoFit/>
          </a:bodyPr>
          <a:lstStyle/>
          <a:p>
            <a:r>
              <a:rPr lang="en-GB" sz="1500" b="1" dirty="0"/>
              <a:t>Star</a:t>
            </a:r>
            <a:endParaRPr lang="en-GB" sz="1050" b="1" dirty="0"/>
          </a:p>
          <a:p>
            <a:r>
              <a:rPr lang="en-GB" sz="1050" dirty="0"/>
              <a:t>Simplification, unrealistic but engineering feasible</a:t>
            </a:r>
          </a:p>
          <a:p>
            <a:r>
              <a:rPr lang="en-GB" sz="1050" dirty="0"/>
              <a:t>Computation increases linearly with N of nodes</a:t>
            </a:r>
          </a:p>
          <a:p>
            <a:r>
              <a:rPr lang="en-GB" sz="1050" dirty="0"/>
              <a:t>Can inform real time dynamic markets</a:t>
            </a:r>
          </a:p>
        </p:txBody>
      </p:sp>
      <p:sp>
        <p:nvSpPr>
          <p:cNvPr id="19" name="TextBox 18">
            <a:extLst>
              <a:ext uri="{FF2B5EF4-FFF2-40B4-BE49-F238E27FC236}">
                <a16:creationId xmlns:a16="http://schemas.microsoft.com/office/drawing/2014/main" id="{CF0EED2F-C347-4AA7-B5CE-C769342E882C}"/>
              </a:ext>
            </a:extLst>
          </p:cNvPr>
          <p:cNvSpPr txBox="1"/>
          <p:nvPr/>
        </p:nvSpPr>
        <p:spPr>
          <a:xfrm>
            <a:off x="1251347" y="729441"/>
            <a:ext cx="6564118" cy="461665"/>
          </a:xfrm>
          <a:prstGeom prst="rect">
            <a:avLst/>
          </a:prstGeom>
          <a:noFill/>
        </p:spPr>
        <p:txBody>
          <a:bodyPr wrap="square" rtlCol="0">
            <a:spAutoFit/>
          </a:bodyPr>
          <a:lstStyle/>
          <a:p>
            <a:r>
              <a:rPr lang="en-GB" sz="1200" dirty="0"/>
              <a:t>How to achieve the best balance between computability and accuracy?</a:t>
            </a:r>
          </a:p>
          <a:p>
            <a:r>
              <a:rPr lang="en-GB" sz="1200" dirty="0"/>
              <a:t>Initially a star formation is chosen: a year’s hourly simulation takes ~5 minutes per node on a laptop.</a:t>
            </a:r>
          </a:p>
        </p:txBody>
      </p:sp>
      <p:pic>
        <p:nvPicPr>
          <p:cNvPr id="20" name="Picture 19">
            <a:extLst>
              <a:ext uri="{FF2B5EF4-FFF2-40B4-BE49-F238E27FC236}">
                <a16:creationId xmlns:a16="http://schemas.microsoft.com/office/drawing/2014/main" id="{D5D23A3C-CB0E-4962-B0DC-1F6DC8530A49}"/>
              </a:ext>
            </a:extLst>
          </p:cNvPr>
          <p:cNvPicPr>
            <a:picLocks noChangeAspect="1"/>
          </p:cNvPicPr>
          <p:nvPr/>
        </p:nvPicPr>
        <p:blipFill>
          <a:blip r:embed="rId4"/>
          <a:stretch>
            <a:fillRect/>
          </a:stretch>
        </p:blipFill>
        <p:spPr>
          <a:xfrm>
            <a:off x="5021964" y="2283433"/>
            <a:ext cx="2406092" cy="2350470"/>
          </a:xfrm>
          <a:prstGeom prst="rect">
            <a:avLst/>
          </a:prstGeom>
        </p:spPr>
      </p:pic>
      <p:sp>
        <p:nvSpPr>
          <p:cNvPr id="21" name="Title 6">
            <a:extLst>
              <a:ext uri="{FF2B5EF4-FFF2-40B4-BE49-F238E27FC236}">
                <a16:creationId xmlns:a16="http://schemas.microsoft.com/office/drawing/2014/main" id="{DF454502-B385-4E71-9903-1992F19C4232}"/>
              </a:ext>
            </a:extLst>
          </p:cNvPr>
          <p:cNvSpPr txBox="1">
            <a:spLocks/>
          </p:cNvSpPr>
          <p:nvPr/>
        </p:nvSpPr>
        <p:spPr>
          <a:xfrm>
            <a:off x="-279697" y="194334"/>
            <a:ext cx="9144000" cy="389017"/>
          </a:xfrm>
          <a:prstGeom prst="rect">
            <a:avLst/>
          </a:prstGeom>
        </p:spPr>
        <p:txBody>
          <a:bodyPr vert="horz" lIns="0" tIns="0" rIns="0" bIns="0" rtlCol="0" anchor="t" anchorCtr="0">
            <a:spAutoFit/>
          </a:bodyPr>
          <a:lstStyle>
            <a:lvl1pPr algn="l" defTabSz="457200" rtl="0" eaLnBrk="1" latinLnBrk="0" hangingPunct="1">
              <a:lnSpc>
                <a:spcPts val="3200"/>
              </a:lnSpc>
              <a:spcBef>
                <a:spcPct val="0"/>
              </a:spcBef>
              <a:buNone/>
              <a:defRPr sz="2400" b="1" i="0" kern="1200" baseline="0">
                <a:solidFill>
                  <a:schemeClr val="tx1"/>
                </a:solidFill>
                <a:latin typeface="Corbel"/>
                <a:ea typeface="+mj-ea"/>
                <a:cs typeface="Corbel"/>
              </a:defRPr>
            </a:lvl1pPr>
          </a:lstStyle>
          <a:p>
            <a:pPr algn="ctr"/>
            <a:r>
              <a:rPr lang="en-GB" dirty="0">
                <a:solidFill>
                  <a:srgbClr val="FF0000"/>
                </a:solidFill>
              </a:rPr>
              <a:t>E</a:t>
            </a:r>
            <a:r>
              <a:rPr lang="en-GB" dirty="0">
                <a:solidFill>
                  <a:srgbClr val="00B050"/>
                </a:solidFill>
              </a:rPr>
              <a:t>S</a:t>
            </a:r>
            <a:r>
              <a:rPr lang="en-GB" dirty="0">
                <a:solidFill>
                  <a:srgbClr val="0070C0"/>
                </a:solidFill>
              </a:rPr>
              <a:t>T</a:t>
            </a:r>
            <a:r>
              <a:rPr lang="en-GB" dirty="0"/>
              <a:t>IMO – interconnector network topologies</a:t>
            </a:r>
          </a:p>
        </p:txBody>
      </p:sp>
      <p:sp>
        <p:nvSpPr>
          <p:cNvPr id="22" name="Slide Number Placeholder 7">
            <a:extLst>
              <a:ext uri="{FF2B5EF4-FFF2-40B4-BE49-F238E27FC236}">
                <a16:creationId xmlns:a16="http://schemas.microsoft.com/office/drawing/2014/main" id="{9D1A4DD9-4249-4377-9195-BDD24E59F8DA}"/>
              </a:ext>
            </a:extLst>
          </p:cNvPr>
          <p:cNvSpPr txBox="1">
            <a:spLocks/>
          </p:cNvSpPr>
          <p:nvPr/>
        </p:nvSpPr>
        <p:spPr>
          <a:xfrm>
            <a:off x="8748000" y="4910571"/>
            <a:ext cx="3960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B62F09-BE78-43CC-8BA1-A85FC91239C1}" type="slidenum">
              <a:rPr lang="en-GB" smtClean="0"/>
              <a:pPr/>
              <a:t>37</a:t>
            </a:fld>
            <a:endParaRPr lang="en-GB" dirty="0"/>
          </a:p>
        </p:txBody>
      </p:sp>
      <p:sp>
        <p:nvSpPr>
          <p:cNvPr id="13" name="Footer Placeholder 5">
            <a:extLst>
              <a:ext uri="{FF2B5EF4-FFF2-40B4-BE49-F238E27FC236}">
                <a16:creationId xmlns:a16="http://schemas.microsoft.com/office/drawing/2014/main" id="{092A7BAE-C67A-4C59-AEE5-638780ED4A04}"/>
              </a:ext>
            </a:extLst>
          </p:cNvPr>
          <p:cNvSpPr txBox="1">
            <a:spLocks/>
          </p:cNvSpPr>
          <p:nvPr/>
        </p:nvSpPr>
        <p:spPr>
          <a:xfrm>
            <a:off x="7283196" y="0"/>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Tree>
    <p:extLst>
      <p:ext uri="{BB962C8B-B14F-4D97-AF65-F5344CB8AC3E}">
        <p14:creationId xmlns:p14="http://schemas.microsoft.com/office/powerpoint/2010/main" val="17873154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4">
            <a:extLst>
              <a:ext uri="{FF2B5EF4-FFF2-40B4-BE49-F238E27FC236}">
                <a16:creationId xmlns:a16="http://schemas.microsoft.com/office/drawing/2014/main" id="{3025B7E3-B353-4539-AABB-59A883462657}"/>
              </a:ext>
            </a:extLst>
          </p:cNvPr>
          <p:cNvSpPr>
            <a:spLocks noGrp="1"/>
          </p:cNvSpPr>
          <p:nvPr>
            <p:ph type="title"/>
          </p:nvPr>
        </p:nvSpPr>
        <p:spPr>
          <a:xfrm>
            <a:off x="89941" y="328166"/>
            <a:ext cx="9144000" cy="389017"/>
          </a:xfrm>
        </p:spPr>
        <p:txBody>
          <a:bodyPr>
            <a:normAutofit/>
          </a:bodyPr>
          <a:lstStyle/>
          <a:p>
            <a:pPr algn="ctr"/>
            <a:r>
              <a:rPr lang="en-GB" dirty="0">
                <a:solidFill>
                  <a:srgbClr val="FF0000"/>
                </a:solidFill>
              </a:rPr>
              <a:t>E</a:t>
            </a:r>
            <a:r>
              <a:rPr lang="en-GB" dirty="0">
                <a:solidFill>
                  <a:srgbClr val="00B050"/>
                </a:solidFill>
              </a:rPr>
              <a:t>S</a:t>
            </a:r>
            <a:r>
              <a:rPr lang="en-GB" dirty="0">
                <a:solidFill>
                  <a:srgbClr val="0070C0"/>
                </a:solidFill>
              </a:rPr>
              <a:t>T</a:t>
            </a:r>
            <a:r>
              <a:rPr lang="en-GB" dirty="0"/>
              <a:t>IMO – energy service demands</a:t>
            </a:r>
          </a:p>
        </p:txBody>
      </p:sp>
      <p:sp>
        <p:nvSpPr>
          <p:cNvPr id="4" name="Footer Placeholder 5">
            <a:extLst>
              <a:ext uri="{FF2B5EF4-FFF2-40B4-BE49-F238E27FC236}">
                <a16:creationId xmlns:a16="http://schemas.microsoft.com/office/drawing/2014/main" id="{2C0B24AA-7BE8-4B1A-9D3B-FCCA4A78C8CE}"/>
              </a:ext>
            </a:extLst>
          </p:cNvPr>
          <p:cNvSpPr txBox="1">
            <a:spLocks/>
          </p:cNvSpPr>
          <p:nvPr/>
        </p:nvSpPr>
        <p:spPr>
          <a:xfrm>
            <a:off x="7283196" y="0"/>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
        <p:nvSpPr>
          <p:cNvPr id="5" name="Slide Number Placeholder 9">
            <a:extLst>
              <a:ext uri="{FF2B5EF4-FFF2-40B4-BE49-F238E27FC236}">
                <a16:creationId xmlns:a16="http://schemas.microsoft.com/office/drawing/2014/main" id="{EE4ED10C-1229-4505-8364-B8AA2A2A0C6D}"/>
              </a:ext>
            </a:extLst>
          </p:cNvPr>
          <p:cNvSpPr txBox="1">
            <a:spLocks/>
          </p:cNvSpPr>
          <p:nvPr/>
        </p:nvSpPr>
        <p:spPr>
          <a:xfrm>
            <a:off x="8748000" y="4815334"/>
            <a:ext cx="3960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B62F09-BE78-43CC-8BA1-A85FC91239C1}" type="slidenum">
              <a:rPr lang="en-GB" smtClean="0"/>
              <a:pPr/>
              <a:t>38</a:t>
            </a:fld>
            <a:endParaRPr lang="en-GB" dirty="0"/>
          </a:p>
        </p:txBody>
      </p:sp>
      <p:sp>
        <p:nvSpPr>
          <p:cNvPr id="6" name="Rectangle 5">
            <a:extLst>
              <a:ext uri="{FF2B5EF4-FFF2-40B4-BE49-F238E27FC236}">
                <a16:creationId xmlns:a16="http://schemas.microsoft.com/office/drawing/2014/main" id="{15B1CCC0-945F-4016-AD35-6DEA87F82538}"/>
              </a:ext>
            </a:extLst>
          </p:cNvPr>
          <p:cNvSpPr/>
          <p:nvPr/>
        </p:nvSpPr>
        <p:spPr>
          <a:xfrm>
            <a:off x="750504" y="797272"/>
            <a:ext cx="8393496" cy="4339650"/>
          </a:xfrm>
          <a:prstGeom prst="rect">
            <a:avLst/>
          </a:prstGeom>
        </p:spPr>
        <p:txBody>
          <a:bodyPr wrap="square">
            <a:spAutoFit/>
          </a:bodyPr>
          <a:lstStyle/>
          <a:p>
            <a:pPr>
              <a:lnSpc>
                <a:spcPct val="100000"/>
              </a:lnSpc>
            </a:pPr>
            <a:r>
              <a:rPr lang="en-GB" sz="1200" spc="-1" dirty="0"/>
              <a:t>Energy service demands may be defined as the minimum energy required to perform a task; however this definition is generally difficult to implement, so service demand is often equated with the energy input to a device such as a refrigerator, or the energy output from a device such as a heat pump. It is especially hard to define a service demand for comfort provision (space heating and cooling) as it depends so much on clothing levels, temperatures and the spatiotemporal control of systems. Energy service demands are divided by the last conversion efficiency to give the energy input (delivered) to devices.</a:t>
            </a:r>
          </a:p>
          <a:p>
            <a:pPr>
              <a:lnSpc>
                <a:spcPct val="100000"/>
              </a:lnSpc>
            </a:pPr>
            <a:endParaRPr lang="en-GB" sz="1200" spc="-1" dirty="0"/>
          </a:p>
          <a:p>
            <a:r>
              <a:rPr lang="en-GB" sz="1200" spc="-1" dirty="0"/>
              <a:t>Four sectors are modelled (domestic, services, industry, transport) and eight energy services are included: space heat and cool, lighting, other heat (water, process), equipment, cooking, refrigeration, transport. Service demands are driven by different normalised hourly use patterns (U(h)) for each sector and end use including building occupancy and transport.</a:t>
            </a:r>
          </a:p>
          <a:p>
            <a:pPr>
              <a:lnSpc>
                <a:spcPct val="100000"/>
              </a:lnSpc>
            </a:pPr>
            <a:endParaRPr lang="en-GB" sz="1200" spc="-1" dirty="0"/>
          </a:p>
          <a:p>
            <a:pPr>
              <a:lnSpc>
                <a:spcPct val="100000"/>
              </a:lnSpc>
            </a:pPr>
            <a:r>
              <a:rPr lang="en-GB" sz="1200" b="1" spc="-1" dirty="0"/>
              <a:t>Weather independent </a:t>
            </a:r>
            <a:r>
              <a:rPr lang="en-GB" sz="1200" spc="-1" dirty="0"/>
              <a:t>demands Di are modelled simply: Di(h) = U(h) (Average annual demand)  Watts</a:t>
            </a:r>
          </a:p>
          <a:p>
            <a:pPr>
              <a:lnSpc>
                <a:spcPct val="100000"/>
              </a:lnSpc>
            </a:pPr>
            <a:endParaRPr lang="en-GB" sz="1200" spc="-1" dirty="0"/>
          </a:p>
          <a:p>
            <a:r>
              <a:rPr lang="en-GB" sz="1200" b="1" spc="-1" dirty="0"/>
              <a:t>Weather dependent </a:t>
            </a:r>
            <a:r>
              <a:rPr lang="en-GB" sz="1200" spc="-1" dirty="0"/>
              <a:t>demands </a:t>
            </a:r>
            <a:r>
              <a:rPr lang="en-GB" sz="1200" spc="-1" dirty="0" err="1"/>
              <a:t>Dw</a:t>
            </a:r>
            <a:r>
              <a:rPr lang="en-GB" sz="1200" spc="-1" dirty="0"/>
              <a:t> are primarily driven by ambient temperature (Ta oC) and solar radiation (Sol W/m2). 35 years of hourly MERRA data by 0.5 oLat/Lon have been assembled and weighted by population to derive weather data for each European country. Space heat/cool demands are dependent on the occupied internal temperature (Ti oC), specific heat loss (SHL) of the building or vehicle, and incidental gains (I) from people, appliances and solar radiation: </a:t>
            </a:r>
            <a:r>
              <a:rPr lang="en-GB" sz="1200" spc="-1" dirty="0" err="1"/>
              <a:t>Dw</a:t>
            </a:r>
            <a:r>
              <a:rPr lang="en-GB" sz="1200" spc="-1" dirty="0"/>
              <a:t>(h) = U(h) [SHL (Ti-Ta) – I] Watts. This enables the exploration of varying internal temperatures and efficiency (insulation etc.), as well as past and future climates.</a:t>
            </a:r>
          </a:p>
          <a:p>
            <a:endParaRPr lang="en-GB" sz="1200" spc="-1" dirty="0"/>
          </a:p>
          <a:p>
            <a:r>
              <a:rPr lang="en-GB" sz="1200" spc="-1" dirty="0"/>
              <a:t>If </a:t>
            </a:r>
            <a:r>
              <a:rPr lang="en-GB" sz="1200" spc="-1" dirty="0" err="1"/>
              <a:t>Dw</a:t>
            </a:r>
            <a:r>
              <a:rPr lang="en-GB" sz="1200" spc="-1" dirty="0"/>
              <a:t>&gt;0 then there is a space heat load, if </a:t>
            </a:r>
            <a:r>
              <a:rPr lang="en-GB" sz="1200" spc="-1" dirty="0" err="1"/>
              <a:t>Dw</a:t>
            </a:r>
            <a:r>
              <a:rPr lang="en-GB" sz="1200" spc="-1" dirty="0"/>
              <a:t>&lt;0 a cooling load. Currently it is assumed that air conditioning is confined to the services sector. </a:t>
            </a:r>
            <a:r>
              <a:rPr lang="en-GB" sz="1200" dirty="0">
                <a:solidFill>
                  <a:srgbClr val="FF0000"/>
                </a:solidFill>
              </a:rPr>
              <a:t>E</a:t>
            </a:r>
            <a:r>
              <a:rPr lang="en-GB" sz="1200" dirty="0">
                <a:solidFill>
                  <a:srgbClr val="00B050"/>
                </a:solidFill>
              </a:rPr>
              <a:t>S</a:t>
            </a:r>
            <a:r>
              <a:rPr lang="en-GB" sz="1200" dirty="0">
                <a:solidFill>
                  <a:srgbClr val="0070C0"/>
                </a:solidFill>
              </a:rPr>
              <a:t>T</a:t>
            </a:r>
            <a:r>
              <a:rPr lang="en-GB" sz="1200" dirty="0"/>
              <a:t>IMO does not yet account for the thermal mass of buildings and the use of this to store heat or cool for limited periods.</a:t>
            </a:r>
            <a:endParaRPr lang="en-GB" sz="1200" spc="-1" dirty="0"/>
          </a:p>
          <a:p>
            <a:endParaRPr lang="en-GB" sz="1200" spc="-1" dirty="0"/>
          </a:p>
          <a:p>
            <a:pPr>
              <a:lnSpc>
                <a:spcPct val="100000"/>
              </a:lnSpc>
            </a:pPr>
            <a:endParaRPr lang="en-GB" sz="1200" spc="-1" dirty="0"/>
          </a:p>
        </p:txBody>
      </p:sp>
    </p:spTree>
    <p:extLst>
      <p:ext uri="{BB962C8B-B14F-4D97-AF65-F5344CB8AC3E}">
        <p14:creationId xmlns:p14="http://schemas.microsoft.com/office/powerpoint/2010/main" val="28490679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819B0-E963-41AB-8BF8-8265DACF92BC}"/>
              </a:ext>
            </a:extLst>
          </p:cNvPr>
          <p:cNvSpPr>
            <a:spLocks noGrp="1"/>
          </p:cNvSpPr>
          <p:nvPr>
            <p:ph type="title"/>
          </p:nvPr>
        </p:nvSpPr>
        <p:spPr>
          <a:xfrm>
            <a:off x="1002231" y="170807"/>
            <a:ext cx="1876436" cy="291763"/>
          </a:xfrm>
        </p:spPr>
        <p:txBody>
          <a:bodyPr>
            <a:normAutofit fontScale="90000"/>
          </a:bodyPr>
          <a:lstStyle/>
          <a:p>
            <a:r>
              <a:rPr lang="en-GB" dirty="0">
                <a:solidFill>
                  <a:sysClr val="windowText" lastClr="000000"/>
                </a:solidFill>
              </a:rPr>
              <a:t>Heat demand and emissions</a:t>
            </a:r>
            <a:endParaRPr lang="en-GB" dirty="0"/>
          </a:p>
        </p:txBody>
      </p:sp>
      <p:sp>
        <p:nvSpPr>
          <p:cNvPr id="6" name="Slide Number Placeholder 5"/>
          <p:cNvSpPr>
            <a:spLocks noGrp="1"/>
          </p:cNvSpPr>
          <p:nvPr>
            <p:ph type="sldNum" sz="quarter" idx="4294967295"/>
          </p:nvPr>
        </p:nvSpPr>
        <p:spPr>
          <a:xfrm>
            <a:off x="8748000" y="4858371"/>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39</a:t>
            </a:fld>
            <a:endParaRPr lang="en-GB" dirty="0"/>
          </a:p>
        </p:txBody>
      </p:sp>
      <p:sp>
        <p:nvSpPr>
          <p:cNvPr id="9" name="Footer Placeholder 5">
            <a:extLst>
              <a:ext uri="{FF2B5EF4-FFF2-40B4-BE49-F238E27FC236}">
                <a16:creationId xmlns:a16="http://schemas.microsoft.com/office/drawing/2014/main" id="{1E0FB116-9DD4-4951-A75C-F398602C4F57}"/>
              </a:ext>
            </a:extLst>
          </p:cNvPr>
          <p:cNvSpPr txBox="1">
            <a:spLocks/>
          </p:cNvSpPr>
          <p:nvPr/>
        </p:nvSpPr>
        <p:spPr>
          <a:xfrm>
            <a:off x="7283196" y="0"/>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
        <p:nvSpPr>
          <p:cNvPr id="13" name="TextBox 12">
            <a:extLst>
              <a:ext uri="{FF2B5EF4-FFF2-40B4-BE49-F238E27FC236}">
                <a16:creationId xmlns:a16="http://schemas.microsoft.com/office/drawing/2014/main" id="{BADD1B8F-83CF-4C54-BA05-F8F72E500B21}"/>
              </a:ext>
            </a:extLst>
          </p:cNvPr>
          <p:cNvSpPr txBox="1"/>
          <p:nvPr/>
        </p:nvSpPr>
        <p:spPr>
          <a:xfrm>
            <a:off x="148153" y="1050214"/>
            <a:ext cx="3584591" cy="3600986"/>
          </a:xfrm>
          <a:prstGeom prst="rect">
            <a:avLst/>
          </a:prstGeom>
          <a:noFill/>
        </p:spPr>
        <p:txBody>
          <a:bodyPr wrap="square" rtlCol="0">
            <a:spAutoFit/>
          </a:bodyPr>
          <a:lstStyle/>
          <a:p>
            <a:pPr defTabSz="514350">
              <a:defRPr/>
            </a:pPr>
            <a:r>
              <a:rPr lang="en-GB" sz="1200" kern="0" dirty="0">
                <a:solidFill>
                  <a:prstClr val="black"/>
                </a:solidFill>
              </a:rPr>
              <a:t>The ECUK (2019) gives estimates of energy delivered by end use. These deliveries may be multiplied by nominal efficiencies for each fuel for converting energy into </a:t>
            </a:r>
            <a:r>
              <a:rPr lang="en-GB" sz="1200" u="sng" kern="0" dirty="0">
                <a:solidFill>
                  <a:prstClr val="black"/>
                </a:solidFill>
              </a:rPr>
              <a:t>emitted</a:t>
            </a:r>
            <a:r>
              <a:rPr lang="en-GB" sz="1200" kern="0" dirty="0">
                <a:solidFill>
                  <a:prstClr val="black"/>
                </a:solidFill>
              </a:rPr>
              <a:t> heat. Emitted heat can be used as a proxy for heat services, but services will be less than emitted due to inefficiencies such as heating unoccupied houses. Total heat emitted (2019) is about 492 TWh. This excludes heat in washing appliances.</a:t>
            </a:r>
          </a:p>
          <a:p>
            <a:pPr defTabSz="514350">
              <a:defRPr/>
            </a:pPr>
            <a:endParaRPr lang="en-GB" sz="1200" kern="0" dirty="0">
              <a:solidFill>
                <a:prstClr val="black"/>
              </a:solidFill>
            </a:endParaRPr>
          </a:p>
          <a:p>
            <a:pPr defTabSz="514350">
              <a:defRPr/>
            </a:pPr>
            <a:r>
              <a:rPr lang="en-GB" sz="1200" kern="0" dirty="0">
                <a:solidFill>
                  <a:prstClr val="black"/>
                </a:solidFill>
              </a:rPr>
              <a:t>Energy deliveries may be multiplied by emission factors to estimate CO2 emission: heat accounts for about half of energy emissions; this fraction is growing rapidly as electricity decarbonises, but not gas.</a:t>
            </a:r>
          </a:p>
          <a:p>
            <a:pPr defTabSz="514350">
              <a:defRPr/>
            </a:pPr>
            <a:endParaRPr lang="en-GB" sz="1200" kern="0" dirty="0">
              <a:solidFill>
                <a:prstClr val="black"/>
              </a:solidFill>
            </a:endParaRPr>
          </a:p>
          <a:p>
            <a:pPr defTabSz="514350">
              <a:defRPr/>
            </a:pPr>
            <a:r>
              <a:rPr lang="en-GB" sz="1200" kern="0" dirty="0"/>
              <a:t>We have assumed future heat demand to be similar to today but with improved efficiency (insulation) reducing space heating more than increases due to population and economic growth.</a:t>
            </a:r>
          </a:p>
          <a:p>
            <a:pPr defTabSz="514350">
              <a:defRPr/>
            </a:pPr>
            <a:endParaRPr lang="en-GB" sz="1200" kern="0" dirty="0">
              <a:solidFill>
                <a:prstClr val="black"/>
              </a:solidFill>
            </a:endParaRPr>
          </a:p>
        </p:txBody>
      </p:sp>
      <p:pic>
        <p:nvPicPr>
          <p:cNvPr id="5" name="Picture 4">
            <a:extLst>
              <a:ext uri="{FF2B5EF4-FFF2-40B4-BE49-F238E27FC236}">
                <a16:creationId xmlns:a16="http://schemas.microsoft.com/office/drawing/2014/main" id="{90939B7D-6373-46E1-804B-189E4987D96B}"/>
              </a:ext>
            </a:extLst>
          </p:cNvPr>
          <p:cNvPicPr>
            <a:picLocks noChangeAspect="1"/>
          </p:cNvPicPr>
          <p:nvPr/>
        </p:nvPicPr>
        <p:blipFill>
          <a:blip r:embed="rId3"/>
          <a:stretch>
            <a:fillRect/>
          </a:stretch>
        </p:blipFill>
        <p:spPr>
          <a:xfrm>
            <a:off x="3891343" y="170807"/>
            <a:ext cx="5104504" cy="4387535"/>
          </a:xfrm>
          <a:prstGeom prst="rect">
            <a:avLst/>
          </a:prstGeom>
        </p:spPr>
      </p:pic>
    </p:spTree>
    <p:extLst>
      <p:ext uri="{BB962C8B-B14F-4D97-AF65-F5344CB8AC3E}">
        <p14:creationId xmlns:p14="http://schemas.microsoft.com/office/powerpoint/2010/main" val="1055428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4">
            <a:extLst>
              <a:ext uri="{FF2B5EF4-FFF2-40B4-BE49-F238E27FC236}">
                <a16:creationId xmlns:a16="http://schemas.microsoft.com/office/drawing/2014/main" id="{3025B7E3-B353-4539-AABB-59A883462657}"/>
              </a:ext>
            </a:extLst>
          </p:cNvPr>
          <p:cNvSpPr>
            <a:spLocks noGrp="1"/>
          </p:cNvSpPr>
          <p:nvPr>
            <p:ph type="title"/>
          </p:nvPr>
        </p:nvSpPr>
        <p:spPr>
          <a:xfrm>
            <a:off x="1066799" y="328166"/>
            <a:ext cx="8167141" cy="389017"/>
          </a:xfrm>
        </p:spPr>
        <p:txBody>
          <a:bodyPr>
            <a:normAutofit/>
          </a:bodyPr>
          <a:lstStyle/>
          <a:p>
            <a:r>
              <a:rPr lang="en-GB" dirty="0"/>
              <a:t>Energy service demands - the starting point</a:t>
            </a:r>
          </a:p>
        </p:txBody>
      </p:sp>
      <p:sp>
        <p:nvSpPr>
          <p:cNvPr id="4" name="Footer Placeholder 5">
            <a:extLst>
              <a:ext uri="{FF2B5EF4-FFF2-40B4-BE49-F238E27FC236}">
                <a16:creationId xmlns:a16="http://schemas.microsoft.com/office/drawing/2014/main" id="{2C0B24AA-7BE8-4B1A-9D3B-FCCA4A78C8CE}"/>
              </a:ext>
            </a:extLst>
          </p:cNvPr>
          <p:cNvSpPr txBox="1">
            <a:spLocks/>
          </p:cNvSpPr>
          <p:nvPr/>
        </p:nvSpPr>
        <p:spPr>
          <a:xfrm>
            <a:off x="7283196" y="0"/>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
        <p:nvSpPr>
          <p:cNvPr id="5" name="Slide Number Placeholder 9">
            <a:extLst>
              <a:ext uri="{FF2B5EF4-FFF2-40B4-BE49-F238E27FC236}">
                <a16:creationId xmlns:a16="http://schemas.microsoft.com/office/drawing/2014/main" id="{EE4ED10C-1229-4505-8364-B8AA2A2A0C6D}"/>
              </a:ext>
            </a:extLst>
          </p:cNvPr>
          <p:cNvSpPr txBox="1">
            <a:spLocks/>
          </p:cNvSpPr>
          <p:nvPr/>
        </p:nvSpPr>
        <p:spPr>
          <a:xfrm>
            <a:off x="8748000" y="4815334"/>
            <a:ext cx="3960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B62F09-BE78-43CC-8BA1-A85FC91239C1}" type="slidenum">
              <a:rPr lang="en-GB" smtClean="0"/>
              <a:pPr/>
              <a:t>4</a:t>
            </a:fld>
            <a:endParaRPr lang="en-GB" dirty="0"/>
          </a:p>
        </p:txBody>
      </p:sp>
      <p:sp>
        <p:nvSpPr>
          <p:cNvPr id="6" name="Rectangle 5">
            <a:extLst>
              <a:ext uri="{FF2B5EF4-FFF2-40B4-BE49-F238E27FC236}">
                <a16:creationId xmlns:a16="http://schemas.microsoft.com/office/drawing/2014/main" id="{15B1CCC0-945F-4016-AD35-6DEA87F82538}"/>
              </a:ext>
            </a:extLst>
          </p:cNvPr>
          <p:cNvSpPr/>
          <p:nvPr/>
        </p:nvSpPr>
        <p:spPr>
          <a:xfrm>
            <a:off x="304800" y="981938"/>
            <a:ext cx="8785860" cy="3754874"/>
          </a:xfrm>
          <a:prstGeom prst="rect">
            <a:avLst/>
          </a:prstGeom>
        </p:spPr>
        <p:txBody>
          <a:bodyPr wrap="square">
            <a:spAutoFit/>
          </a:bodyPr>
          <a:lstStyle/>
          <a:p>
            <a:pPr>
              <a:lnSpc>
                <a:spcPct val="100000"/>
              </a:lnSpc>
            </a:pPr>
            <a:r>
              <a:rPr lang="en-GB" sz="1400" b="1" spc="-1" dirty="0"/>
              <a:t>Energy service demand is the minimum energy required to perform a task</a:t>
            </a:r>
          </a:p>
          <a:p>
            <a:pPr>
              <a:lnSpc>
                <a:spcPct val="100000"/>
              </a:lnSpc>
            </a:pPr>
            <a:endParaRPr lang="en-GB" sz="1400" spc="-1" dirty="0"/>
          </a:p>
          <a:p>
            <a:pPr>
              <a:lnSpc>
                <a:spcPct val="100000"/>
              </a:lnSpc>
            </a:pPr>
            <a:r>
              <a:rPr lang="en-GB" sz="1400" b="1" spc="-1" dirty="0"/>
              <a:t>Domestic, services, industry, transport </a:t>
            </a:r>
            <a:r>
              <a:rPr lang="en-GB" sz="1400" spc="-1" dirty="0"/>
              <a:t>sectors</a:t>
            </a:r>
          </a:p>
          <a:p>
            <a:pPr>
              <a:lnSpc>
                <a:spcPct val="100000"/>
              </a:lnSpc>
            </a:pPr>
            <a:endParaRPr lang="en-GB" sz="1400" spc="-1" dirty="0"/>
          </a:p>
          <a:p>
            <a:pPr>
              <a:lnSpc>
                <a:spcPct val="100000"/>
              </a:lnSpc>
            </a:pPr>
            <a:r>
              <a:rPr lang="en-GB" sz="1400" b="1" spc="-1" dirty="0"/>
              <a:t>Eight energy services </a:t>
            </a:r>
            <a:r>
              <a:rPr lang="en-GB" sz="1400" spc="-1" dirty="0"/>
              <a:t>modelled: space heat/cool, other heat, lighting, equipment, cooking, refrigeration, transport.</a:t>
            </a:r>
          </a:p>
          <a:p>
            <a:pPr>
              <a:lnSpc>
                <a:spcPct val="100000"/>
              </a:lnSpc>
            </a:pPr>
            <a:endParaRPr lang="en-GB" sz="1400" spc="-1" dirty="0"/>
          </a:p>
          <a:p>
            <a:r>
              <a:rPr lang="en-GB" sz="1400" b="1" spc="-1" dirty="0"/>
              <a:t>All service demands </a:t>
            </a:r>
            <a:r>
              <a:rPr lang="en-GB" sz="1400" spc="-1" dirty="0"/>
              <a:t>are driven by </a:t>
            </a:r>
            <a:r>
              <a:rPr lang="en-GB" sz="1400" b="1" spc="-1" dirty="0"/>
              <a:t>hourly social use patterns</a:t>
            </a:r>
            <a:r>
              <a:rPr lang="en-GB" sz="1400" spc="-1" dirty="0"/>
              <a:t> for each sector and end use</a:t>
            </a:r>
          </a:p>
          <a:p>
            <a:endParaRPr lang="en-GB" sz="1400" spc="-1" dirty="0"/>
          </a:p>
          <a:p>
            <a:r>
              <a:rPr lang="en-GB" sz="1400" b="1" spc="-1" dirty="0"/>
              <a:t>Weather independent </a:t>
            </a:r>
            <a:r>
              <a:rPr lang="en-GB" sz="1400" spc="-1" dirty="0"/>
              <a:t>demands only vary with use patterns</a:t>
            </a:r>
          </a:p>
          <a:p>
            <a:r>
              <a:rPr lang="en-GB" sz="1400" spc="-1" dirty="0"/>
              <a:t>				</a:t>
            </a:r>
          </a:p>
          <a:p>
            <a:r>
              <a:rPr lang="en-GB" sz="1400" b="1" spc="-1" dirty="0"/>
              <a:t>Weather dependent </a:t>
            </a:r>
            <a:r>
              <a:rPr lang="en-GB" sz="1400" spc="-1" dirty="0"/>
              <a:t>space heating and cooling depend on:</a:t>
            </a:r>
          </a:p>
          <a:p>
            <a:pPr marL="285750" indent="-285750">
              <a:buFont typeface="Arial" panose="020B0604020202020204" pitchFamily="34" charset="0"/>
              <a:buChar char="•"/>
            </a:pPr>
            <a:r>
              <a:rPr lang="en-GB" sz="1400" b="1" spc="-1" dirty="0"/>
              <a:t>use pattern</a:t>
            </a:r>
          </a:p>
          <a:p>
            <a:pPr marL="285750" indent="-285750">
              <a:buFont typeface="Arial" panose="020B0604020202020204" pitchFamily="34" charset="0"/>
              <a:buChar char="•"/>
            </a:pPr>
            <a:r>
              <a:rPr lang="en-GB" sz="1400" b="1" spc="-1" dirty="0"/>
              <a:t>ambient temperature</a:t>
            </a:r>
            <a:r>
              <a:rPr lang="en-GB" sz="1400" spc="-1" dirty="0"/>
              <a:t> and </a:t>
            </a:r>
            <a:r>
              <a:rPr lang="en-GB" sz="1400" b="1" spc="-1" dirty="0"/>
              <a:t>solar radiation</a:t>
            </a:r>
          </a:p>
          <a:p>
            <a:pPr marL="285750" indent="-285750">
              <a:buFont typeface="Arial" panose="020B0604020202020204" pitchFamily="34" charset="0"/>
              <a:buChar char="•"/>
            </a:pPr>
            <a:r>
              <a:rPr lang="en-GB" sz="1400" b="1" spc="-1" dirty="0"/>
              <a:t>internal temperature </a:t>
            </a:r>
            <a:r>
              <a:rPr lang="en-GB" sz="1400" spc="-1" dirty="0"/>
              <a:t>of the building or vehicle, </a:t>
            </a:r>
            <a:r>
              <a:rPr lang="en-GB" sz="1400" b="1" spc="-1" dirty="0"/>
              <a:t>heat loss factor of building/vehicle, </a:t>
            </a:r>
            <a:r>
              <a:rPr lang="en-GB" sz="1400" spc="-1" dirty="0"/>
              <a:t>and </a:t>
            </a:r>
            <a:r>
              <a:rPr lang="en-GB" sz="1400" b="1" spc="-1" dirty="0"/>
              <a:t>heat gains</a:t>
            </a:r>
            <a:r>
              <a:rPr lang="en-GB" sz="1400" spc="-1" dirty="0"/>
              <a:t> from people, appliances and solar radiation</a:t>
            </a:r>
          </a:p>
          <a:p>
            <a:endParaRPr lang="en-GB" sz="1400" spc="-1" dirty="0"/>
          </a:p>
          <a:p>
            <a:pPr>
              <a:lnSpc>
                <a:spcPct val="100000"/>
              </a:lnSpc>
            </a:pPr>
            <a:endParaRPr lang="en-GB" sz="1400" spc="-1" dirty="0"/>
          </a:p>
        </p:txBody>
      </p:sp>
    </p:spTree>
    <p:extLst>
      <p:ext uri="{BB962C8B-B14F-4D97-AF65-F5344CB8AC3E}">
        <p14:creationId xmlns:p14="http://schemas.microsoft.com/office/powerpoint/2010/main" val="37488892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D1FFC-6DB5-4885-BD91-BCAC68FA38CC}"/>
              </a:ext>
            </a:extLst>
          </p:cNvPr>
          <p:cNvSpPr>
            <a:spLocks noGrp="1"/>
          </p:cNvSpPr>
          <p:nvPr>
            <p:ph type="title"/>
          </p:nvPr>
        </p:nvSpPr>
        <p:spPr>
          <a:xfrm>
            <a:off x="971999" y="432000"/>
            <a:ext cx="7806240" cy="389017"/>
          </a:xfrm>
        </p:spPr>
        <p:txBody>
          <a:bodyPr/>
          <a:lstStyle/>
          <a:p>
            <a:r>
              <a:rPr lang="en-GB" dirty="0"/>
              <a:t>Resources and technology scope 1</a:t>
            </a:r>
          </a:p>
        </p:txBody>
      </p:sp>
      <p:sp>
        <p:nvSpPr>
          <p:cNvPr id="6" name="Slide Number Placeholder 5"/>
          <p:cNvSpPr>
            <a:spLocks noGrp="1"/>
          </p:cNvSpPr>
          <p:nvPr>
            <p:ph type="sldNum" sz="quarter" idx="4294967295"/>
          </p:nvPr>
        </p:nvSpPr>
        <p:spPr>
          <a:xfrm>
            <a:off x="8748000" y="4851992"/>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40</a:t>
            </a:fld>
            <a:endParaRPr lang="en-GB" dirty="0"/>
          </a:p>
        </p:txBody>
      </p:sp>
      <p:sp>
        <p:nvSpPr>
          <p:cNvPr id="10" name="Title 4">
            <a:extLst>
              <a:ext uri="{FF2B5EF4-FFF2-40B4-BE49-F238E27FC236}">
                <a16:creationId xmlns:a16="http://schemas.microsoft.com/office/drawing/2014/main" id="{68420DD5-E2D8-4C2B-8C42-93E444C7D4F9}"/>
              </a:ext>
            </a:extLst>
          </p:cNvPr>
          <p:cNvSpPr txBox="1">
            <a:spLocks/>
          </p:cNvSpPr>
          <p:nvPr/>
        </p:nvSpPr>
        <p:spPr>
          <a:xfrm>
            <a:off x="790920" y="1273803"/>
            <a:ext cx="8155080" cy="2603081"/>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200" dirty="0">
                <a:latin typeface="+mn-lt"/>
              </a:rPr>
              <a:t>The overall aim is net zero GHG emission. Fossil fuels, even with CCS, produce GHG and so these are excluded. Negative emissions can be achieved with processes such as DACS, BECCS and afforestation. However, these are either unproven in technical, commercial and environmental terms, or constrained; so negative emissions are not included in the modelling here. Furthermore, carbon from such sources will be required for producing synthetic kerosene as there is no current substitute fuel for long range aircraft.</a:t>
            </a:r>
          </a:p>
          <a:p>
            <a:pPr algn="l"/>
            <a:endParaRPr lang="en-GB" sz="1200" dirty="0">
              <a:latin typeface="+mn-lt"/>
            </a:endParaRPr>
          </a:p>
          <a:p>
            <a:pPr algn="l"/>
            <a:r>
              <a:rPr lang="en-GB" sz="1200" dirty="0">
                <a:latin typeface="+mn-lt"/>
              </a:rPr>
              <a:t>Primary sources with near zero operational emissions include most renewables and nuclear; the embedded GHG incurred in technology construction and installation are assumed to reduce to zero with industrial decarbonisation. Biomass is assumed to be constrained and generally reserved for carbon based fuels such as kerosene. Hydro is also constrained. It is assumed the resources of wind and solar are sufficient for any feasible demand.</a:t>
            </a:r>
          </a:p>
          <a:p>
            <a:pPr algn="l"/>
            <a:endParaRPr lang="en-GB" sz="1200" dirty="0">
              <a:latin typeface="+mn-lt"/>
            </a:endParaRPr>
          </a:p>
          <a:p>
            <a:pPr algn="l"/>
            <a:r>
              <a:rPr lang="en-GB" sz="1200" dirty="0">
                <a:latin typeface="+mn-lt"/>
              </a:rPr>
              <a:t>There are many resources and technologies and combinations thereof for producing heat services. There are innumerable types and combinations of technologies; these commonly proposed options are currently excluded:</a:t>
            </a:r>
          </a:p>
          <a:p>
            <a:pPr algn="l"/>
            <a:endParaRPr lang="en-GB" sz="1400" b="1" dirty="0">
              <a:latin typeface="+mn-lt"/>
            </a:endParaRPr>
          </a:p>
          <a:p>
            <a:pPr algn="l"/>
            <a:endParaRPr lang="en-GB" sz="1200" b="1" dirty="0">
              <a:latin typeface="+mn-lt"/>
            </a:endParaRPr>
          </a:p>
          <a:p>
            <a:pPr algn="l"/>
            <a:endParaRPr lang="en-GB" sz="1200" dirty="0">
              <a:latin typeface="+mn-lt"/>
            </a:endParaRPr>
          </a:p>
          <a:p>
            <a:pPr algn="l"/>
            <a:endParaRPr lang="en-GB" sz="1200" dirty="0"/>
          </a:p>
        </p:txBody>
      </p:sp>
      <p:sp>
        <p:nvSpPr>
          <p:cNvPr id="9" name="Title 4">
            <a:extLst>
              <a:ext uri="{FF2B5EF4-FFF2-40B4-BE49-F238E27FC236}">
                <a16:creationId xmlns:a16="http://schemas.microsoft.com/office/drawing/2014/main" id="{5059FF4F-56B5-4949-A028-A6D0FBC3E574}"/>
              </a:ext>
            </a:extLst>
          </p:cNvPr>
          <p:cNvSpPr txBox="1">
            <a:spLocks/>
          </p:cNvSpPr>
          <p:nvPr/>
        </p:nvSpPr>
        <p:spPr>
          <a:xfrm>
            <a:off x="2633879" y="3584362"/>
            <a:ext cx="3523892" cy="349685"/>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900" dirty="0"/>
          </a:p>
        </p:txBody>
      </p:sp>
      <p:sp>
        <p:nvSpPr>
          <p:cNvPr id="8" name="Footer Placeholder 5">
            <a:extLst>
              <a:ext uri="{FF2B5EF4-FFF2-40B4-BE49-F238E27FC236}">
                <a16:creationId xmlns:a16="http://schemas.microsoft.com/office/drawing/2014/main" id="{C57825D1-B969-41DF-BC10-389B8CF90EFE}"/>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pic>
        <p:nvPicPr>
          <p:cNvPr id="4" name="Picture 3">
            <a:extLst>
              <a:ext uri="{FF2B5EF4-FFF2-40B4-BE49-F238E27FC236}">
                <a16:creationId xmlns:a16="http://schemas.microsoft.com/office/drawing/2014/main" id="{5DAB5A79-CEAF-4401-951D-229418A4EC45}"/>
              </a:ext>
            </a:extLst>
          </p:cNvPr>
          <p:cNvPicPr>
            <a:picLocks noChangeAspect="1"/>
          </p:cNvPicPr>
          <p:nvPr/>
        </p:nvPicPr>
        <p:blipFill>
          <a:blip r:embed="rId3"/>
          <a:stretch>
            <a:fillRect/>
          </a:stretch>
        </p:blipFill>
        <p:spPr>
          <a:xfrm>
            <a:off x="1715453" y="3472927"/>
            <a:ext cx="3943084" cy="1117361"/>
          </a:xfrm>
          <a:prstGeom prst="rect">
            <a:avLst/>
          </a:prstGeom>
        </p:spPr>
      </p:pic>
    </p:spTree>
    <p:extLst>
      <p:ext uri="{BB962C8B-B14F-4D97-AF65-F5344CB8AC3E}">
        <p14:creationId xmlns:p14="http://schemas.microsoft.com/office/powerpoint/2010/main" val="3895892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8748000" y="4851992"/>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41</a:t>
            </a:fld>
            <a:endParaRPr lang="en-GB" dirty="0"/>
          </a:p>
        </p:txBody>
      </p:sp>
      <p:sp>
        <p:nvSpPr>
          <p:cNvPr id="9" name="Title 4">
            <a:extLst>
              <a:ext uri="{FF2B5EF4-FFF2-40B4-BE49-F238E27FC236}">
                <a16:creationId xmlns:a16="http://schemas.microsoft.com/office/drawing/2014/main" id="{5059FF4F-56B5-4949-A028-A6D0FBC3E574}"/>
              </a:ext>
            </a:extLst>
          </p:cNvPr>
          <p:cNvSpPr txBox="1">
            <a:spLocks/>
          </p:cNvSpPr>
          <p:nvPr/>
        </p:nvSpPr>
        <p:spPr>
          <a:xfrm>
            <a:off x="2633879" y="3584362"/>
            <a:ext cx="3523892" cy="349685"/>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900" dirty="0"/>
          </a:p>
        </p:txBody>
      </p:sp>
      <p:sp>
        <p:nvSpPr>
          <p:cNvPr id="8" name="Footer Placeholder 5">
            <a:extLst>
              <a:ext uri="{FF2B5EF4-FFF2-40B4-BE49-F238E27FC236}">
                <a16:creationId xmlns:a16="http://schemas.microsoft.com/office/drawing/2014/main" id="{C57825D1-B969-41DF-BC10-389B8CF90EFE}"/>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
        <p:nvSpPr>
          <p:cNvPr id="13" name="Title 4">
            <a:extLst>
              <a:ext uri="{FF2B5EF4-FFF2-40B4-BE49-F238E27FC236}">
                <a16:creationId xmlns:a16="http://schemas.microsoft.com/office/drawing/2014/main" id="{6E53F2EA-E708-4E45-9DB7-D74C138CCE06}"/>
              </a:ext>
            </a:extLst>
          </p:cNvPr>
          <p:cNvSpPr txBox="1">
            <a:spLocks/>
          </p:cNvSpPr>
          <p:nvPr/>
        </p:nvSpPr>
        <p:spPr>
          <a:xfrm>
            <a:off x="350819" y="405492"/>
            <a:ext cx="9144000" cy="711958"/>
          </a:xfrm>
          <a:prstGeom prst="rect">
            <a:avLst/>
          </a:prstGeom>
        </p:spPr>
        <p:txBody>
          <a:bodyPr vert="horz" lIns="0" tIns="0" rIns="0" bIns="0" rtlCol="0" anchor="t" anchorCtr="0">
            <a:normAutofit/>
          </a:bodyPr>
          <a:lstStyle>
            <a:lvl1pPr algn="l" defTabSz="457200" rtl="0" eaLnBrk="1" latinLnBrk="0" hangingPunct="1">
              <a:lnSpc>
                <a:spcPts val="3200"/>
              </a:lnSpc>
              <a:spcBef>
                <a:spcPct val="0"/>
              </a:spcBef>
              <a:buNone/>
              <a:defRPr sz="2400" b="1" i="0" kern="1200" baseline="0">
                <a:solidFill>
                  <a:schemeClr val="tx1"/>
                </a:solidFill>
                <a:latin typeface="Corbel"/>
                <a:ea typeface="+mj-ea"/>
                <a:cs typeface="Corbel"/>
              </a:defRPr>
            </a:lvl1pPr>
          </a:lstStyle>
          <a:p>
            <a:pPr algn="ctr"/>
            <a:r>
              <a:rPr lang="en-GB" dirty="0"/>
              <a:t>Consumer heat and cool supply – reversible electric heat pump</a:t>
            </a:r>
          </a:p>
        </p:txBody>
      </p:sp>
      <p:sp>
        <p:nvSpPr>
          <p:cNvPr id="20" name="TextBox 19">
            <a:extLst>
              <a:ext uri="{FF2B5EF4-FFF2-40B4-BE49-F238E27FC236}">
                <a16:creationId xmlns:a16="http://schemas.microsoft.com/office/drawing/2014/main" id="{74896AF0-9A60-407C-A33D-5B2F19555CF9}"/>
              </a:ext>
            </a:extLst>
          </p:cNvPr>
          <p:cNvSpPr txBox="1"/>
          <p:nvPr/>
        </p:nvSpPr>
        <p:spPr>
          <a:xfrm>
            <a:off x="806220" y="1309290"/>
            <a:ext cx="8136904" cy="923330"/>
          </a:xfrm>
          <a:prstGeom prst="rect">
            <a:avLst/>
          </a:prstGeom>
          <a:noFill/>
        </p:spPr>
        <p:txBody>
          <a:bodyPr wrap="square" rtlCol="0">
            <a:spAutoFit/>
          </a:bodyPr>
          <a:lstStyle/>
          <a:p>
            <a:endParaRPr lang="en-GB" dirty="0"/>
          </a:p>
          <a:p>
            <a:endParaRPr lang="en-GB" b="1" dirty="0"/>
          </a:p>
          <a:p>
            <a:endParaRPr lang="en-GB" dirty="0"/>
          </a:p>
        </p:txBody>
      </p:sp>
      <p:sp>
        <p:nvSpPr>
          <p:cNvPr id="21" name="TextBox 20">
            <a:extLst>
              <a:ext uri="{FF2B5EF4-FFF2-40B4-BE49-F238E27FC236}">
                <a16:creationId xmlns:a16="http://schemas.microsoft.com/office/drawing/2014/main" id="{368DE188-98C2-407F-A9CE-70D4A7D1F589}"/>
              </a:ext>
            </a:extLst>
          </p:cNvPr>
          <p:cNvSpPr txBox="1"/>
          <p:nvPr/>
        </p:nvSpPr>
        <p:spPr>
          <a:xfrm>
            <a:off x="155448" y="952872"/>
            <a:ext cx="3025856" cy="3416320"/>
          </a:xfrm>
          <a:prstGeom prst="rect">
            <a:avLst/>
          </a:prstGeom>
          <a:noFill/>
        </p:spPr>
        <p:txBody>
          <a:bodyPr wrap="square" rtlCol="0">
            <a:spAutoFit/>
          </a:bodyPr>
          <a:lstStyle/>
          <a:p>
            <a:r>
              <a:rPr lang="en-GB" sz="1200" dirty="0"/>
              <a:t>Climate change will mean summers 1-5 </a:t>
            </a:r>
            <a:r>
              <a:rPr lang="en-GB" sz="1200" baseline="30000" dirty="0"/>
              <a:t>o</a:t>
            </a:r>
            <a:r>
              <a:rPr lang="en-GB" sz="1200" dirty="0"/>
              <a:t>C hotter, more extreme weather still with cold spells. Can a single system manage in these conditions?</a:t>
            </a:r>
          </a:p>
          <a:p>
            <a:endParaRPr lang="en-GB" sz="1200" dirty="0"/>
          </a:p>
          <a:p>
            <a:r>
              <a:rPr lang="en-GB" sz="1200" dirty="0"/>
              <a:t>A reversible electric heat pump provides:</a:t>
            </a:r>
          </a:p>
          <a:p>
            <a:pPr marL="285750" indent="-285750">
              <a:buFont typeface="Arial" panose="020B0604020202020204" pitchFamily="34" charset="0"/>
              <a:buChar char="•"/>
            </a:pPr>
            <a:r>
              <a:rPr lang="en-GB" sz="1200" dirty="0"/>
              <a:t>Space heating and cooling</a:t>
            </a:r>
          </a:p>
          <a:p>
            <a:pPr marL="285750" indent="-285750">
              <a:buFont typeface="Arial" panose="020B0604020202020204" pitchFamily="34" charset="0"/>
              <a:buChar char="•"/>
            </a:pPr>
            <a:r>
              <a:rPr lang="en-GB" sz="1200" dirty="0"/>
              <a:t>Hot water</a:t>
            </a:r>
          </a:p>
          <a:p>
            <a:pPr marL="285750" indent="-285750">
              <a:buFont typeface="Arial" panose="020B0604020202020204" pitchFamily="34" charset="0"/>
              <a:buChar char="•"/>
            </a:pPr>
            <a:r>
              <a:rPr lang="en-GB" sz="1200" dirty="0"/>
              <a:t>Heat for appliances</a:t>
            </a:r>
          </a:p>
          <a:p>
            <a:endParaRPr lang="en-GB" sz="1200" dirty="0"/>
          </a:p>
          <a:p>
            <a:r>
              <a:rPr lang="en-GB" sz="1200" dirty="0"/>
              <a:t>Storage:</a:t>
            </a:r>
          </a:p>
          <a:p>
            <a:pPr marL="285750" indent="-285750">
              <a:buFont typeface="Arial" panose="020B0604020202020204" pitchFamily="34" charset="0"/>
              <a:buChar char="•"/>
            </a:pPr>
            <a:r>
              <a:rPr lang="en-GB" sz="1200" dirty="0"/>
              <a:t>Small tank for hot water</a:t>
            </a:r>
          </a:p>
          <a:p>
            <a:pPr marL="285750" indent="-285750">
              <a:buFont typeface="Arial" panose="020B0604020202020204" pitchFamily="34" charset="0"/>
              <a:buChar char="•"/>
            </a:pPr>
            <a:r>
              <a:rPr lang="en-GB" sz="1200" dirty="0"/>
              <a:t>Large heat or cool storage for ~1 day’s demand. (Or perhaps a battery will be a similar cost and more flexible?)</a:t>
            </a:r>
          </a:p>
          <a:p>
            <a:endParaRPr lang="en-GB" sz="1200" dirty="0"/>
          </a:p>
          <a:p>
            <a:r>
              <a:rPr lang="en-GB" sz="1200" dirty="0"/>
              <a:t>What is the potential for personal comfort systems (PCS)?</a:t>
            </a:r>
          </a:p>
        </p:txBody>
      </p:sp>
      <p:pic>
        <p:nvPicPr>
          <p:cNvPr id="24" name="Picture 23">
            <a:extLst>
              <a:ext uri="{FF2B5EF4-FFF2-40B4-BE49-F238E27FC236}">
                <a16:creationId xmlns:a16="http://schemas.microsoft.com/office/drawing/2014/main" id="{B1484BAB-CF2A-4B7C-8C83-0F0837B0AB6C}"/>
              </a:ext>
            </a:extLst>
          </p:cNvPr>
          <p:cNvPicPr>
            <a:picLocks noChangeAspect="1"/>
          </p:cNvPicPr>
          <p:nvPr/>
        </p:nvPicPr>
        <p:blipFill>
          <a:blip r:embed="rId3"/>
          <a:stretch>
            <a:fillRect/>
          </a:stretch>
        </p:blipFill>
        <p:spPr>
          <a:xfrm>
            <a:off x="3064057" y="851549"/>
            <a:ext cx="5013845" cy="3045729"/>
          </a:xfrm>
          <a:prstGeom prst="rect">
            <a:avLst/>
          </a:prstGeom>
        </p:spPr>
      </p:pic>
      <p:pic>
        <p:nvPicPr>
          <p:cNvPr id="25" name="Picture 24" descr="C:\Users\Mark Barrett\AppData\Local\Microsoft\Windows\INetCache\Content.MSO\D91D1A71.tmp">
            <a:extLst>
              <a:ext uri="{FF2B5EF4-FFF2-40B4-BE49-F238E27FC236}">
                <a16:creationId xmlns:a16="http://schemas.microsoft.com/office/drawing/2014/main" id="{C7F17F4D-E99D-4D8A-947B-047B88C4305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337781" y="3355394"/>
            <a:ext cx="702752" cy="1242595"/>
          </a:xfrm>
          <a:prstGeom prst="rect">
            <a:avLst/>
          </a:prstGeom>
          <a:noFill/>
          <a:ln>
            <a:noFill/>
          </a:ln>
        </p:spPr>
      </p:pic>
      <p:sp>
        <p:nvSpPr>
          <p:cNvPr id="26" name="Rectangle 25">
            <a:extLst>
              <a:ext uri="{FF2B5EF4-FFF2-40B4-BE49-F238E27FC236}">
                <a16:creationId xmlns:a16="http://schemas.microsoft.com/office/drawing/2014/main" id="{3CD051E5-94E5-4E53-82DF-89084A87B42C}"/>
              </a:ext>
            </a:extLst>
          </p:cNvPr>
          <p:cNvSpPr/>
          <p:nvPr/>
        </p:nvSpPr>
        <p:spPr>
          <a:xfrm>
            <a:off x="5101435" y="3897278"/>
            <a:ext cx="3218766" cy="769441"/>
          </a:xfrm>
          <a:prstGeom prst="rect">
            <a:avLst/>
          </a:prstGeom>
        </p:spPr>
        <p:txBody>
          <a:bodyPr wrap="square">
            <a:spAutoFit/>
          </a:bodyPr>
          <a:lstStyle/>
          <a:p>
            <a:r>
              <a:rPr lang="en-GB" sz="1100" b="1" dirty="0"/>
              <a:t>Split reversible  air conditioner/heater heat pump?</a:t>
            </a:r>
          </a:p>
          <a:p>
            <a:pPr marL="285750" indent="-285750">
              <a:buFont typeface="Arial" panose="020B0604020202020204" pitchFamily="34" charset="0"/>
              <a:buChar char="•"/>
            </a:pPr>
            <a:r>
              <a:rPr lang="en-GB" sz="1100" dirty="0"/>
              <a:t>Flexible, multi-function, spatiotemporal control.</a:t>
            </a:r>
          </a:p>
          <a:p>
            <a:pPr marL="285750" indent="-285750">
              <a:buFont typeface="Arial" panose="020B0604020202020204" pitchFamily="34" charset="0"/>
              <a:buChar char="•"/>
            </a:pPr>
            <a:r>
              <a:rPr lang="en-GB" sz="1100" dirty="0"/>
              <a:t>Hot water and heat storage in some systems. </a:t>
            </a:r>
          </a:p>
          <a:p>
            <a:pPr marL="285750" indent="-285750">
              <a:buFont typeface="Arial" panose="020B0604020202020204" pitchFamily="34" charset="0"/>
              <a:buChar char="•"/>
            </a:pPr>
            <a:r>
              <a:rPr lang="en-GB" sz="1100" dirty="0"/>
              <a:t>Millions installed</a:t>
            </a:r>
          </a:p>
        </p:txBody>
      </p:sp>
    </p:spTree>
    <p:extLst>
      <p:ext uri="{BB962C8B-B14F-4D97-AF65-F5344CB8AC3E}">
        <p14:creationId xmlns:p14="http://schemas.microsoft.com/office/powerpoint/2010/main" val="27675143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8748000" y="4851992"/>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42</a:t>
            </a:fld>
            <a:endParaRPr lang="en-GB" dirty="0"/>
          </a:p>
        </p:txBody>
      </p:sp>
      <p:sp>
        <p:nvSpPr>
          <p:cNvPr id="9" name="Title 4">
            <a:extLst>
              <a:ext uri="{FF2B5EF4-FFF2-40B4-BE49-F238E27FC236}">
                <a16:creationId xmlns:a16="http://schemas.microsoft.com/office/drawing/2014/main" id="{5059FF4F-56B5-4949-A028-A6D0FBC3E574}"/>
              </a:ext>
            </a:extLst>
          </p:cNvPr>
          <p:cNvSpPr txBox="1">
            <a:spLocks/>
          </p:cNvSpPr>
          <p:nvPr/>
        </p:nvSpPr>
        <p:spPr>
          <a:xfrm>
            <a:off x="2633879" y="3584362"/>
            <a:ext cx="3523892" cy="349685"/>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900" dirty="0"/>
          </a:p>
        </p:txBody>
      </p:sp>
      <p:sp>
        <p:nvSpPr>
          <p:cNvPr id="8" name="Footer Placeholder 5">
            <a:extLst>
              <a:ext uri="{FF2B5EF4-FFF2-40B4-BE49-F238E27FC236}">
                <a16:creationId xmlns:a16="http://schemas.microsoft.com/office/drawing/2014/main" id="{C57825D1-B969-41DF-BC10-389B8CF90EFE}"/>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
        <p:nvSpPr>
          <p:cNvPr id="15" name="Title 4">
            <a:extLst>
              <a:ext uri="{FF2B5EF4-FFF2-40B4-BE49-F238E27FC236}">
                <a16:creationId xmlns:a16="http://schemas.microsoft.com/office/drawing/2014/main" id="{1C76BEDA-7887-4B0B-92FB-460BA435488D}"/>
              </a:ext>
            </a:extLst>
          </p:cNvPr>
          <p:cNvSpPr>
            <a:spLocks noGrp="1"/>
          </p:cNvSpPr>
          <p:nvPr>
            <p:ph type="title"/>
          </p:nvPr>
        </p:nvSpPr>
        <p:spPr>
          <a:xfrm>
            <a:off x="144128" y="268594"/>
            <a:ext cx="9144000" cy="827260"/>
          </a:xfrm>
        </p:spPr>
        <p:txBody>
          <a:bodyPr>
            <a:normAutofit/>
          </a:bodyPr>
          <a:lstStyle/>
          <a:p>
            <a:pPr algn="ctr"/>
            <a:r>
              <a:rPr lang="en-GB" sz="2000" dirty="0"/>
              <a:t>Consumer heat and cool supply simulation – peak design conditions</a:t>
            </a:r>
          </a:p>
        </p:txBody>
      </p:sp>
      <p:sp>
        <p:nvSpPr>
          <p:cNvPr id="16" name="TextBox 15">
            <a:extLst>
              <a:ext uri="{FF2B5EF4-FFF2-40B4-BE49-F238E27FC236}">
                <a16:creationId xmlns:a16="http://schemas.microsoft.com/office/drawing/2014/main" id="{AC9720BF-6920-462A-B157-97AA22991D4C}"/>
              </a:ext>
            </a:extLst>
          </p:cNvPr>
          <p:cNvSpPr txBox="1"/>
          <p:nvPr/>
        </p:nvSpPr>
        <p:spPr>
          <a:xfrm>
            <a:off x="235507" y="1209453"/>
            <a:ext cx="2928318" cy="3416320"/>
          </a:xfrm>
          <a:prstGeom prst="rect">
            <a:avLst/>
          </a:prstGeom>
          <a:noFill/>
        </p:spPr>
        <p:txBody>
          <a:bodyPr wrap="square" rtlCol="0">
            <a:spAutoFit/>
          </a:bodyPr>
          <a:lstStyle/>
          <a:p>
            <a:r>
              <a:rPr lang="en-GB" sz="1200" dirty="0"/>
              <a:t>Human health requires air temperature  around 16-26 </a:t>
            </a:r>
            <a:r>
              <a:rPr lang="en-GB" sz="1200" baseline="30000" dirty="0"/>
              <a:t>o</a:t>
            </a:r>
            <a:r>
              <a:rPr lang="en-GB" sz="1200" dirty="0"/>
              <a:t>C. Climate change will mean UK summers 1-5 </a:t>
            </a:r>
            <a:r>
              <a:rPr lang="en-GB" sz="1200" baseline="30000" dirty="0"/>
              <a:t>o</a:t>
            </a:r>
            <a:r>
              <a:rPr lang="en-GB" sz="1200" dirty="0"/>
              <a:t>C hotter, but still cold spells.</a:t>
            </a:r>
          </a:p>
          <a:p>
            <a:endParaRPr lang="en-GB" sz="1200" dirty="0"/>
          </a:p>
          <a:p>
            <a:r>
              <a:rPr lang="en-GB" sz="1200" b="1" dirty="0"/>
              <a:t>A reversible heat pump can provide comfort in extreme cold and hot conditions</a:t>
            </a:r>
          </a:p>
          <a:p>
            <a:endParaRPr lang="en-GB" sz="1200" b="1" dirty="0"/>
          </a:p>
          <a:p>
            <a:pPr marL="342900" indent="-342900">
              <a:buFont typeface="+mj-lt"/>
              <a:buAutoNum type="arabicPeriod"/>
            </a:pPr>
            <a:r>
              <a:rPr lang="en-GB" sz="1200" dirty="0"/>
              <a:t>How will demand conditions be correlated with renewable supply?</a:t>
            </a:r>
          </a:p>
          <a:p>
            <a:pPr marL="342900" indent="-342900">
              <a:buFont typeface="+mj-lt"/>
              <a:buAutoNum type="arabicPeriod"/>
            </a:pPr>
            <a:endParaRPr lang="en-GB" sz="1200" dirty="0"/>
          </a:p>
          <a:p>
            <a:pPr marL="342900" indent="-342900">
              <a:buFont typeface="+mj-lt"/>
              <a:buAutoNum type="arabicPeriod"/>
            </a:pPr>
            <a:r>
              <a:rPr lang="en-GB" sz="1200" dirty="0"/>
              <a:t>What impact will millions of such systems have on electricity and other supply?</a:t>
            </a:r>
          </a:p>
          <a:p>
            <a:pPr marL="342900" indent="-342900">
              <a:buFont typeface="+mj-lt"/>
              <a:buAutoNum type="arabicPeriod"/>
            </a:pPr>
            <a:endParaRPr lang="en-GB" sz="1200" dirty="0"/>
          </a:p>
          <a:p>
            <a:pPr marL="342900" indent="-342900">
              <a:buFont typeface="+mj-lt"/>
              <a:buAutoNum type="arabicPeriod"/>
            </a:pPr>
            <a:r>
              <a:rPr lang="en-GB" sz="1200" dirty="0"/>
              <a:t>How can heat and cool  storage be used for national system management?</a:t>
            </a:r>
          </a:p>
        </p:txBody>
      </p:sp>
      <p:pic>
        <p:nvPicPr>
          <p:cNvPr id="17" name="Picture 6" descr="PBEd total  (Me m01 ms6 dspm1) (Con Sy Wy Hy Cy En)">
            <a:extLst>
              <a:ext uri="{FF2B5EF4-FFF2-40B4-BE49-F238E27FC236}">
                <a16:creationId xmlns:a16="http://schemas.microsoft.com/office/drawing/2014/main" id="{C170809E-7941-4811-B73E-478905CB25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128" y="1073489"/>
            <a:ext cx="4431018" cy="202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PBEd energy system  (Me m01 ms6 dspm1) (Con Sy Wy Hy Cy En)">
            <a:extLst>
              <a:ext uri="{FF2B5EF4-FFF2-40B4-BE49-F238E27FC236}">
                <a16:creationId xmlns:a16="http://schemas.microsoft.com/office/drawing/2014/main" id="{77D4A1EC-2605-4327-850D-11CD833ABB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128" y="3175645"/>
            <a:ext cx="4432607" cy="202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2">
            <a:extLst>
              <a:ext uri="{FF2B5EF4-FFF2-40B4-BE49-F238E27FC236}">
                <a16:creationId xmlns:a16="http://schemas.microsoft.com/office/drawing/2014/main" id="{767ED9C2-6F09-4DD3-9866-5609E58FE5A9}"/>
              </a:ext>
            </a:extLst>
          </p:cNvPr>
          <p:cNvSpPr/>
          <p:nvPr/>
        </p:nvSpPr>
        <p:spPr>
          <a:xfrm>
            <a:off x="4883470" y="758329"/>
            <a:ext cx="1212530" cy="2880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lstStyle/>
          <a:p>
            <a:pPr algn="ctr"/>
            <a:r>
              <a:rPr lang="en-GB" sz="1200" dirty="0">
                <a:solidFill>
                  <a:schemeClr val="tx1"/>
                </a:solidFill>
              </a:rPr>
              <a:t>Winter (extreme)</a:t>
            </a:r>
          </a:p>
        </p:txBody>
      </p:sp>
      <p:sp>
        <p:nvSpPr>
          <p:cNvPr id="29" name="Rounded Rectangle 5">
            <a:extLst>
              <a:ext uri="{FF2B5EF4-FFF2-40B4-BE49-F238E27FC236}">
                <a16:creationId xmlns:a16="http://schemas.microsoft.com/office/drawing/2014/main" id="{6FE92AF3-7864-45CC-AC25-5F3A61F81DA3}"/>
              </a:ext>
            </a:extLst>
          </p:cNvPr>
          <p:cNvSpPr/>
          <p:nvPr/>
        </p:nvSpPr>
        <p:spPr>
          <a:xfrm>
            <a:off x="6791959" y="758329"/>
            <a:ext cx="1345550" cy="2880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lstStyle/>
          <a:p>
            <a:pPr algn="ctr"/>
            <a:r>
              <a:rPr lang="en-GB" sz="1200" dirty="0">
                <a:solidFill>
                  <a:schemeClr val="tx1"/>
                </a:solidFill>
              </a:rPr>
              <a:t>Summer (extreme)</a:t>
            </a:r>
          </a:p>
        </p:txBody>
      </p:sp>
      <p:sp>
        <p:nvSpPr>
          <p:cNvPr id="12" name="TextBox 11">
            <a:extLst>
              <a:ext uri="{FF2B5EF4-FFF2-40B4-BE49-F238E27FC236}">
                <a16:creationId xmlns:a16="http://schemas.microsoft.com/office/drawing/2014/main" id="{8D6720E5-80D7-48EB-887F-ACBF73E634EA}"/>
              </a:ext>
            </a:extLst>
          </p:cNvPr>
          <p:cNvSpPr txBox="1"/>
          <p:nvPr/>
        </p:nvSpPr>
        <p:spPr>
          <a:xfrm>
            <a:off x="3518045" y="2151330"/>
            <a:ext cx="1227692" cy="954107"/>
          </a:xfrm>
          <a:prstGeom prst="rect">
            <a:avLst/>
          </a:prstGeom>
          <a:noFill/>
        </p:spPr>
        <p:txBody>
          <a:bodyPr wrap="square">
            <a:spAutoFit/>
          </a:bodyPr>
          <a:lstStyle/>
          <a:p>
            <a:r>
              <a:rPr lang="en-GB" sz="1400" b="1" dirty="0">
                <a:latin typeface="+mn-lt"/>
              </a:rPr>
              <a:t>Simulation with separate </a:t>
            </a:r>
            <a:r>
              <a:rPr lang="en-GB" sz="1400" b="1" dirty="0" err="1">
                <a:latin typeface="+mn-lt"/>
              </a:rPr>
              <a:t>CoHeCo</a:t>
            </a:r>
            <a:r>
              <a:rPr lang="en-GB" sz="1400" b="1" dirty="0">
                <a:latin typeface="+mn-lt"/>
              </a:rPr>
              <a:t> model =&gt;</a:t>
            </a:r>
            <a:endParaRPr lang="en-US" sz="1400" b="1" dirty="0"/>
          </a:p>
        </p:txBody>
      </p:sp>
    </p:spTree>
    <p:extLst>
      <p:ext uri="{BB962C8B-B14F-4D97-AF65-F5344CB8AC3E}">
        <p14:creationId xmlns:p14="http://schemas.microsoft.com/office/powerpoint/2010/main" val="23905037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6E4F6-FA1C-477F-80D1-BD4D95E5ECD1}"/>
              </a:ext>
            </a:extLst>
          </p:cNvPr>
          <p:cNvSpPr>
            <a:spLocks noGrp="1"/>
          </p:cNvSpPr>
          <p:nvPr>
            <p:ph type="title"/>
          </p:nvPr>
        </p:nvSpPr>
        <p:spPr>
          <a:xfrm>
            <a:off x="1184223" y="355204"/>
            <a:ext cx="6307359" cy="799386"/>
          </a:xfrm>
        </p:spPr>
        <p:txBody>
          <a:bodyPr/>
          <a:lstStyle/>
          <a:p>
            <a:r>
              <a:rPr lang="en-GB" dirty="0"/>
              <a:t>District heat – low storage period</a:t>
            </a:r>
            <a:br>
              <a:rPr lang="en-GB" dirty="0"/>
            </a:br>
            <a:endParaRPr lang="en-GB" dirty="0"/>
          </a:p>
        </p:txBody>
      </p:sp>
      <p:sp>
        <p:nvSpPr>
          <p:cNvPr id="6" name="Slide Number Placeholder 5"/>
          <p:cNvSpPr>
            <a:spLocks noGrp="1"/>
          </p:cNvSpPr>
          <p:nvPr>
            <p:ph type="sldNum" sz="quarter" idx="4294967295"/>
          </p:nvPr>
        </p:nvSpPr>
        <p:spPr>
          <a:xfrm>
            <a:off x="8709499" y="4829323"/>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43</a:t>
            </a:fld>
            <a:endParaRPr lang="en-GB" dirty="0"/>
          </a:p>
        </p:txBody>
      </p:sp>
      <p:sp>
        <p:nvSpPr>
          <p:cNvPr id="13" name="Footer Placeholder 5">
            <a:extLst>
              <a:ext uri="{FF2B5EF4-FFF2-40B4-BE49-F238E27FC236}">
                <a16:creationId xmlns:a16="http://schemas.microsoft.com/office/drawing/2014/main" id="{F7523FC2-F0F1-4B14-9AEB-79B1A6CEE065}"/>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
        <p:nvSpPr>
          <p:cNvPr id="15" name="TextBox 14">
            <a:extLst>
              <a:ext uri="{FF2B5EF4-FFF2-40B4-BE49-F238E27FC236}">
                <a16:creationId xmlns:a16="http://schemas.microsoft.com/office/drawing/2014/main" id="{D5BD86EE-127B-4883-815E-2DFA61B51C76}"/>
              </a:ext>
            </a:extLst>
          </p:cNvPr>
          <p:cNvSpPr txBox="1"/>
          <p:nvPr/>
        </p:nvSpPr>
        <p:spPr>
          <a:xfrm>
            <a:off x="1078980" y="669539"/>
            <a:ext cx="3258922" cy="276999"/>
          </a:xfrm>
          <a:prstGeom prst="rect">
            <a:avLst/>
          </a:prstGeom>
          <a:noFill/>
        </p:spPr>
        <p:txBody>
          <a:bodyPr wrap="square" rtlCol="0">
            <a:spAutoFit/>
          </a:bodyPr>
          <a:lstStyle/>
          <a:p>
            <a:r>
              <a:rPr lang="en-GB" sz="1200" dirty="0"/>
              <a:t>Scenario: DH core</a:t>
            </a:r>
          </a:p>
        </p:txBody>
      </p:sp>
      <p:pic>
        <p:nvPicPr>
          <p:cNvPr id="10" name="Picture 9" descr="Chart, bar chart, line chart, histogram&#10;&#10;Description automatically generated">
            <a:extLst>
              <a:ext uri="{FF2B5EF4-FFF2-40B4-BE49-F238E27FC236}">
                <a16:creationId xmlns:a16="http://schemas.microsoft.com/office/drawing/2014/main" id="{F87D044A-FBA0-4EC0-A1E2-560727DF8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7499" y="1422196"/>
            <a:ext cx="6858000" cy="3184072"/>
          </a:xfrm>
          <a:prstGeom prst="rect">
            <a:avLst/>
          </a:prstGeom>
        </p:spPr>
      </p:pic>
      <p:sp>
        <p:nvSpPr>
          <p:cNvPr id="17" name="TextBox 16">
            <a:extLst>
              <a:ext uri="{FF2B5EF4-FFF2-40B4-BE49-F238E27FC236}">
                <a16:creationId xmlns:a16="http://schemas.microsoft.com/office/drawing/2014/main" id="{3E373DC5-9F5C-4A66-BCC0-0C67C816A4B8}"/>
              </a:ext>
            </a:extLst>
          </p:cNvPr>
          <p:cNvSpPr txBox="1"/>
          <p:nvPr/>
        </p:nvSpPr>
        <p:spPr>
          <a:xfrm>
            <a:off x="3871045" y="1422196"/>
            <a:ext cx="1448668" cy="276999"/>
          </a:xfrm>
          <a:prstGeom prst="rect">
            <a:avLst/>
          </a:prstGeom>
          <a:noFill/>
        </p:spPr>
        <p:txBody>
          <a:bodyPr wrap="square" rtlCol="0">
            <a:spAutoFit/>
          </a:bodyPr>
          <a:lstStyle/>
          <a:p>
            <a:r>
              <a:rPr lang="en-GB" sz="1200" b="1" dirty="0"/>
              <a:t>Detail 2010-2011</a:t>
            </a:r>
          </a:p>
        </p:txBody>
      </p:sp>
      <p:sp>
        <p:nvSpPr>
          <p:cNvPr id="11" name="TextBox 10">
            <a:extLst>
              <a:ext uri="{FF2B5EF4-FFF2-40B4-BE49-F238E27FC236}">
                <a16:creationId xmlns:a16="http://schemas.microsoft.com/office/drawing/2014/main" id="{27AD1CB2-CE0D-4793-9398-18BEE4BA47C7}"/>
              </a:ext>
            </a:extLst>
          </p:cNvPr>
          <p:cNvSpPr txBox="1"/>
          <p:nvPr/>
        </p:nvSpPr>
        <p:spPr>
          <a:xfrm>
            <a:off x="194484" y="2178979"/>
            <a:ext cx="1727916" cy="646331"/>
          </a:xfrm>
          <a:prstGeom prst="rect">
            <a:avLst/>
          </a:prstGeom>
          <a:noFill/>
        </p:spPr>
        <p:txBody>
          <a:bodyPr wrap="square">
            <a:spAutoFit/>
          </a:bodyPr>
          <a:lstStyle/>
          <a:p>
            <a:r>
              <a:rPr lang="en-GB" sz="1200" dirty="0"/>
              <a:t>Illustration of dynamically changing heat supply mix.</a:t>
            </a:r>
          </a:p>
        </p:txBody>
      </p:sp>
    </p:spTree>
    <p:extLst>
      <p:ext uri="{BB962C8B-B14F-4D97-AF65-F5344CB8AC3E}">
        <p14:creationId xmlns:p14="http://schemas.microsoft.com/office/powerpoint/2010/main" val="39651533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6E4F6-FA1C-477F-80D1-BD4D95E5ECD1}"/>
              </a:ext>
            </a:extLst>
          </p:cNvPr>
          <p:cNvSpPr>
            <a:spLocks noGrp="1"/>
          </p:cNvSpPr>
          <p:nvPr>
            <p:ph type="title"/>
          </p:nvPr>
        </p:nvSpPr>
        <p:spPr>
          <a:xfrm>
            <a:off x="1184223" y="355204"/>
            <a:ext cx="6307359" cy="799386"/>
          </a:xfrm>
        </p:spPr>
        <p:txBody>
          <a:bodyPr/>
          <a:lstStyle/>
          <a:p>
            <a:r>
              <a:rPr lang="en-GB" dirty="0"/>
              <a:t>District heat</a:t>
            </a:r>
            <a:br>
              <a:rPr lang="en-GB" dirty="0"/>
            </a:br>
            <a:endParaRPr lang="en-GB" dirty="0"/>
          </a:p>
        </p:txBody>
      </p:sp>
      <p:sp>
        <p:nvSpPr>
          <p:cNvPr id="6" name="Slide Number Placeholder 5"/>
          <p:cNvSpPr>
            <a:spLocks noGrp="1"/>
          </p:cNvSpPr>
          <p:nvPr>
            <p:ph type="sldNum" sz="quarter" idx="4294967295"/>
          </p:nvPr>
        </p:nvSpPr>
        <p:spPr>
          <a:xfrm>
            <a:off x="8709499" y="4829323"/>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44</a:t>
            </a:fld>
            <a:endParaRPr lang="en-GB" dirty="0"/>
          </a:p>
        </p:txBody>
      </p:sp>
      <p:sp>
        <p:nvSpPr>
          <p:cNvPr id="13" name="Footer Placeholder 5">
            <a:extLst>
              <a:ext uri="{FF2B5EF4-FFF2-40B4-BE49-F238E27FC236}">
                <a16:creationId xmlns:a16="http://schemas.microsoft.com/office/drawing/2014/main" id="{F7523FC2-F0F1-4B14-9AEB-79B1A6CEE065}"/>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
        <p:nvSpPr>
          <p:cNvPr id="15" name="TextBox 14">
            <a:extLst>
              <a:ext uri="{FF2B5EF4-FFF2-40B4-BE49-F238E27FC236}">
                <a16:creationId xmlns:a16="http://schemas.microsoft.com/office/drawing/2014/main" id="{D5BD86EE-127B-4883-815E-2DFA61B51C76}"/>
              </a:ext>
            </a:extLst>
          </p:cNvPr>
          <p:cNvSpPr txBox="1"/>
          <p:nvPr/>
        </p:nvSpPr>
        <p:spPr>
          <a:xfrm>
            <a:off x="1078980" y="669539"/>
            <a:ext cx="3258922" cy="276999"/>
          </a:xfrm>
          <a:prstGeom prst="rect">
            <a:avLst/>
          </a:prstGeom>
          <a:noFill/>
        </p:spPr>
        <p:txBody>
          <a:bodyPr wrap="square" rtlCol="0">
            <a:spAutoFit/>
          </a:bodyPr>
          <a:lstStyle/>
          <a:p>
            <a:r>
              <a:rPr lang="en-GB" sz="1200" dirty="0"/>
              <a:t>Scenario: DH core</a:t>
            </a:r>
          </a:p>
        </p:txBody>
      </p:sp>
      <p:pic>
        <p:nvPicPr>
          <p:cNvPr id="19" name="Picture 18" descr="Chart, histogram&#10;&#10;Description automatically generated">
            <a:extLst>
              <a:ext uri="{FF2B5EF4-FFF2-40B4-BE49-F238E27FC236}">
                <a16:creationId xmlns:a16="http://schemas.microsoft.com/office/drawing/2014/main" id="{5E1A71D0-7DB3-4A85-BD06-0EC48B5119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6182" y="1929600"/>
            <a:ext cx="5700838" cy="2646818"/>
          </a:xfrm>
          <a:prstGeom prst="rect">
            <a:avLst/>
          </a:prstGeom>
        </p:spPr>
      </p:pic>
      <p:pic>
        <p:nvPicPr>
          <p:cNvPr id="20" name="Picture 19" descr="Chart&#10;&#10;Description automatically generated">
            <a:extLst>
              <a:ext uri="{FF2B5EF4-FFF2-40B4-BE49-F238E27FC236}">
                <a16:creationId xmlns:a16="http://schemas.microsoft.com/office/drawing/2014/main" id="{F6D9301C-CD22-439F-A981-5B52AC9385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1684" y="35861"/>
            <a:ext cx="4223815" cy="1961057"/>
          </a:xfrm>
          <a:prstGeom prst="rect">
            <a:avLst/>
          </a:prstGeom>
        </p:spPr>
      </p:pic>
      <p:sp>
        <p:nvSpPr>
          <p:cNvPr id="11" name="TextBox 10">
            <a:extLst>
              <a:ext uri="{FF2B5EF4-FFF2-40B4-BE49-F238E27FC236}">
                <a16:creationId xmlns:a16="http://schemas.microsoft.com/office/drawing/2014/main" id="{BFB1C741-DF4B-4E74-B257-9FF0BF7D672B}"/>
              </a:ext>
            </a:extLst>
          </p:cNvPr>
          <p:cNvSpPr txBox="1"/>
          <p:nvPr/>
        </p:nvSpPr>
        <p:spPr>
          <a:xfrm>
            <a:off x="194483" y="1466679"/>
            <a:ext cx="2271699" cy="2677656"/>
          </a:xfrm>
          <a:prstGeom prst="rect">
            <a:avLst/>
          </a:prstGeom>
          <a:noFill/>
        </p:spPr>
        <p:txBody>
          <a:bodyPr wrap="square">
            <a:spAutoFit/>
          </a:bodyPr>
          <a:lstStyle/>
          <a:p>
            <a:r>
              <a:rPr lang="en-GB" sz="1200" dirty="0"/>
              <a:t>District heating potentially has a major system balancing role to play in managing variable uncontrollable supplies by using low cost heat storage, and multiple heat sources (heat pumps, CHP, boilers) which can dynamically adjust to conditions of renewable surplus or deficit.</a:t>
            </a:r>
          </a:p>
          <a:p>
            <a:endParaRPr lang="en-GB" sz="1200" dirty="0"/>
          </a:p>
          <a:p>
            <a:r>
              <a:rPr lang="en-GB" sz="1200" b="1" dirty="0"/>
              <a:t>Surplus</a:t>
            </a:r>
            <a:r>
              <a:rPr lang="en-GB" sz="1200" dirty="0"/>
              <a:t>: run HPs</a:t>
            </a:r>
          </a:p>
          <a:p>
            <a:endParaRPr lang="en-GB" sz="1200" dirty="0"/>
          </a:p>
          <a:p>
            <a:r>
              <a:rPr lang="en-GB" sz="1200" b="1" dirty="0"/>
              <a:t>Deficit</a:t>
            </a:r>
            <a:r>
              <a:rPr lang="en-GB" sz="1200" dirty="0"/>
              <a:t>: use storage, run CHP, boilers</a:t>
            </a:r>
          </a:p>
        </p:txBody>
      </p:sp>
      <p:sp>
        <p:nvSpPr>
          <p:cNvPr id="18" name="TextBox 17">
            <a:extLst>
              <a:ext uri="{FF2B5EF4-FFF2-40B4-BE49-F238E27FC236}">
                <a16:creationId xmlns:a16="http://schemas.microsoft.com/office/drawing/2014/main" id="{C0FBFC4B-068A-4AF2-A1B2-3A0F7A69AF4E}"/>
              </a:ext>
            </a:extLst>
          </p:cNvPr>
          <p:cNvSpPr txBox="1"/>
          <p:nvPr/>
        </p:nvSpPr>
        <p:spPr>
          <a:xfrm>
            <a:off x="3301623" y="1846588"/>
            <a:ext cx="1137843" cy="276999"/>
          </a:xfrm>
          <a:prstGeom prst="rect">
            <a:avLst/>
          </a:prstGeom>
          <a:noFill/>
        </p:spPr>
        <p:txBody>
          <a:bodyPr wrap="square" rtlCol="0">
            <a:spAutoFit/>
          </a:bodyPr>
          <a:lstStyle/>
          <a:p>
            <a:r>
              <a:rPr lang="en-GB" sz="1200" b="1" dirty="0"/>
              <a:t>2009-2011</a:t>
            </a:r>
          </a:p>
        </p:txBody>
      </p:sp>
      <p:sp>
        <p:nvSpPr>
          <p:cNvPr id="17" name="TextBox 16">
            <a:extLst>
              <a:ext uri="{FF2B5EF4-FFF2-40B4-BE49-F238E27FC236}">
                <a16:creationId xmlns:a16="http://schemas.microsoft.com/office/drawing/2014/main" id="{3E373DC5-9F5C-4A66-BCC0-0C67C816A4B8}"/>
              </a:ext>
            </a:extLst>
          </p:cNvPr>
          <p:cNvSpPr txBox="1"/>
          <p:nvPr/>
        </p:nvSpPr>
        <p:spPr>
          <a:xfrm>
            <a:off x="6074385" y="-48465"/>
            <a:ext cx="991313" cy="276999"/>
          </a:xfrm>
          <a:prstGeom prst="rect">
            <a:avLst/>
          </a:prstGeom>
          <a:noFill/>
        </p:spPr>
        <p:txBody>
          <a:bodyPr wrap="square" rtlCol="0">
            <a:spAutoFit/>
          </a:bodyPr>
          <a:lstStyle/>
          <a:p>
            <a:r>
              <a:rPr lang="en-GB" sz="1200" b="1" dirty="0"/>
              <a:t>Detail 2011</a:t>
            </a:r>
          </a:p>
        </p:txBody>
      </p:sp>
    </p:spTree>
    <p:extLst>
      <p:ext uri="{BB962C8B-B14F-4D97-AF65-F5344CB8AC3E}">
        <p14:creationId xmlns:p14="http://schemas.microsoft.com/office/powerpoint/2010/main" val="30014948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6E4F6-FA1C-477F-80D1-BD4D95E5ECD1}"/>
              </a:ext>
            </a:extLst>
          </p:cNvPr>
          <p:cNvSpPr>
            <a:spLocks noGrp="1"/>
          </p:cNvSpPr>
          <p:nvPr>
            <p:ph type="title"/>
          </p:nvPr>
        </p:nvSpPr>
        <p:spPr>
          <a:xfrm>
            <a:off x="1012498" y="315686"/>
            <a:ext cx="3559502" cy="799386"/>
          </a:xfrm>
        </p:spPr>
        <p:txBody>
          <a:bodyPr/>
          <a:lstStyle/>
          <a:p>
            <a:r>
              <a:rPr lang="en-GB" dirty="0"/>
              <a:t>District heat – storage in scenarios</a:t>
            </a:r>
            <a:br>
              <a:rPr lang="en-GB" dirty="0"/>
            </a:br>
            <a:endParaRPr lang="en-GB" dirty="0"/>
          </a:p>
        </p:txBody>
      </p:sp>
      <p:sp>
        <p:nvSpPr>
          <p:cNvPr id="6" name="Slide Number Placeholder 5"/>
          <p:cNvSpPr>
            <a:spLocks noGrp="1"/>
          </p:cNvSpPr>
          <p:nvPr>
            <p:ph type="sldNum" sz="quarter" idx="4294967295"/>
          </p:nvPr>
        </p:nvSpPr>
        <p:spPr>
          <a:xfrm>
            <a:off x="8709499" y="4829323"/>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45</a:t>
            </a:fld>
            <a:endParaRPr lang="en-GB" dirty="0"/>
          </a:p>
        </p:txBody>
      </p:sp>
      <p:sp>
        <p:nvSpPr>
          <p:cNvPr id="13" name="Footer Placeholder 5">
            <a:extLst>
              <a:ext uri="{FF2B5EF4-FFF2-40B4-BE49-F238E27FC236}">
                <a16:creationId xmlns:a16="http://schemas.microsoft.com/office/drawing/2014/main" id="{F7523FC2-F0F1-4B14-9AEB-79B1A6CEE065}"/>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grpSp>
        <p:nvGrpSpPr>
          <p:cNvPr id="9" name="Group 8">
            <a:extLst>
              <a:ext uri="{FF2B5EF4-FFF2-40B4-BE49-F238E27FC236}">
                <a16:creationId xmlns:a16="http://schemas.microsoft.com/office/drawing/2014/main" id="{A4F3A387-AD47-4929-A4B2-87BE90FBF6F1}"/>
              </a:ext>
            </a:extLst>
          </p:cNvPr>
          <p:cNvGrpSpPr/>
          <p:nvPr/>
        </p:nvGrpSpPr>
        <p:grpSpPr>
          <a:xfrm>
            <a:off x="4978582" y="50021"/>
            <a:ext cx="4356153" cy="5093479"/>
            <a:chOff x="0" y="0"/>
            <a:chExt cx="4369684" cy="5578143"/>
          </a:xfrm>
        </p:grpSpPr>
        <p:pic>
          <p:nvPicPr>
            <p:cNvPr id="12" name="Picture 11" descr="Chart, histogram&#10;&#10;Description automatically generated">
              <a:extLst>
                <a:ext uri="{FF2B5EF4-FFF2-40B4-BE49-F238E27FC236}">
                  <a16:creationId xmlns:a16="http://schemas.microsoft.com/office/drawing/2014/main" id="{B80E227A-5DCC-4F7B-8E09-B13E035C9F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410" r="2546"/>
            <a:stretch/>
          </p:blipFill>
          <p:spPr>
            <a:xfrm>
              <a:off x="0" y="3713728"/>
              <a:ext cx="4181475" cy="1864415"/>
            </a:xfrm>
            <a:prstGeom prst="rect">
              <a:avLst/>
            </a:prstGeom>
          </p:spPr>
        </p:pic>
        <p:pic>
          <p:nvPicPr>
            <p:cNvPr id="14" name="Picture 13" descr="Chart, histogram&#10;&#10;Description automatically generated">
              <a:extLst>
                <a:ext uri="{FF2B5EF4-FFF2-40B4-BE49-F238E27FC236}">
                  <a16:creationId xmlns:a16="http://schemas.microsoft.com/office/drawing/2014/main" id="{E63180CC-FAD9-4043-AEA0-788087CD25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77" r="3692"/>
            <a:stretch/>
          </p:blipFill>
          <p:spPr>
            <a:xfrm>
              <a:off x="0" y="23635"/>
              <a:ext cx="4089400" cy="1873316"/>
            </a:xfrm>
            <a:prstGeom prst="rect">
              <a:avLst/>
            </a:prstGeom>
          </p:spPr>
        </p:pic>
        <p:pic>
          <p:nvPicPr>
            <p:cNvPr id="16" name="Picture 15" descr="Chart, histogram&#10;&#10;Description automatically generated">
              <a:extLst>
                <a:ext uri="{FF2B5EF4-FFF2-40B4-BE49-F238E27FC236}">
                  <a16:creationId xmlns:a16="http://schemas.microsoft.com/office/drawing/2014/main" id="{5C3962DC-53BA-4635-B533-4AF168AE108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746" r="2702"/>
            <a:stretch/>
          </p:blipFill>
          <p:spPr>
            <a:xfrm>
              <a:off x="0" y="1886919"/>
              <a:ext cx="4133850" cy="1839509"/>
            </a:xfrm>
            <a:prstGeom prst="rect">
              <a:avLst/>
            </a:prstGeom>
          </p:spPr>
        </p:pic>
        <p:sp>
          <p:nvSpPr>
            <p:cNvPr id="18" name="TextBox 4">
              <a:extLst>
                <a:ext uri="{FF2B5EF4-FFF2-40B4-BE49-F238E27FC236}">
                  <a16:creationId xmlns:a16="http://schemas.microsoft.com/office/drawing/2014/main" id="{0F920747-CC5B-44F6-9BB6-1BF78FA6B510}"/>
                </a:ext>
              </a:extLst>
            </p:cNvPr>
            <p:cNvSpPr txBox="1"/>
            <p:nvPr/>
          </p:nvSpPr>
          <p:spPr>
            <a:xfrm>
              <a:off x="3264148" y="0"/>
              <a:ext cx="869950" cy="377190"/>
            </a:xfrm>
            <a:prstGeom prst="rect">
              <a:avLst/>
            </a:prstGeom>
            <a:noFill/>
          </p:spPr>
          <p:txBody>
            <a:bodyPr wrap="square" rtlCol="0">
              <a:noAutofit/>
            </a:bodyPr>
            <a:lstStyle/>
            <a:p>
              <a:pPr marL="0" marR="0">
                <a:lnSpc>
                  <a:spcPct val="107000"/>
                </a:lnSpc>
                <a:spcBef>
                  <a:spcPts val="0"/>
                </a:spcBef>
                <a:spcAft>
                  <a:spcPts val="800"/>
                </a:spcAft>
              </a:pPr>
              <a:r>
                <a:rPr lang="en-GB" sz="11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DH GenHi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6">
              <a:extLst>
                <a:ext uri="{FF2B5EF4-FFF2-40B4-BE49-F238E27FC236}">
                  <a16:creationId xmlns:a16="http://schemas.microsoft.com/office/drawing/2014/main" id="{1BBCC7F5-32D8-407C-B95E-D2A5475F64C9}"/>
                </a:ext>
              </a:extLst>
            </p:cNvPr>
            <p:cNvSpPr txBox="1"/>
            <p:nvPr/>
          </p:nvSpPr>
          <p:spPr>
            <a:xfrm>
              <a:off x="3264149" y="1859786"/>
              <a:ext cx="1105535" cy="377190"/>
            </a:xfrm>
            <a:prstGeom prst="rect">
              <a:avLst/>
            </a:prstGeom>
            <a:noFill/>
          </p:spPr>
          <p:txBody>
            <a:bodyPr wrap="square" rtlCol="0">
              <a:noAutofit/>
            </a:bodyPr>
            <a:lstStyle/>
            <a:p>
              <a:pPr marL="0" marR="0">
                <a:lnSpc>
                  <a:spcPct val="107000"/>
                </a:lnSpc>
                <a:spcBef>
                  <a:spcPts val="0"/>
                </a:spcBef>
                <a:spcAft>
                  <a:spcPts val="800"/>
                </a:spcAft>
              </a:pPr>
              <a:r>
                <a:rPr lang="en-GB" sz="11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Box 8">
              <a:extLst>
                <a:ext uri="{FF2B5EF4-FFF2-40B4-BE49-F238E27FC236}">
                  <a16:creationId xmlns:a16="http://schemas.microsoft.com/office/drawing/2014/main" id="{E74F94E8-CA0A-4C8C-9E36-7E537DA2A131}"/>
                </a:ext>
              </a:extLst>
            </p:cNvPr>
            <p:cNvSpPr txBox="1"/>
            <p:nvPr/>
          </p:nvSpPr>
          <p:spPr>
            <a:xfrm>
              <a:off x="3264041" y="3707088"/>
              <a:ext cx="1105535" cy="377190"/>
            </a:xfrm>
            <a:prstGeom prst="rect">
              <a:avLst/>
            </a:prstGeom>
            <a:noFill/>
          </p:spPr>
          <p:txBody>
            <a:bodyPr wrap="square" rtlCol="0">
              <a:noAutofit/>
            </a:bodyPr>
            <a:lstStyle/>
            <a:p>
              <a:pPr marL="0" marR="0">
                <a:lnSpc>
                  <a:spcPct val="107000"/>
                </a:lnSpc>
                <a:spcBef>
                  <a:spcPts val="0"/>
                </a:spcBef>
                <a:spcAft>
                  <a:spcPts val="800"/>
                </a:spcAft>
              </a:pPr>
              <a:r>
                <a:rPr lang="en-GB" sz="11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DH GenLo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359536BE-E13C-411D-ADD4-67FA449490B3}"/>
                </a:ext>
              </a:extLst>
            </p:cNvPr>
            <p:cNvSpPr/>
            <p:nvPr/>
          </p:nvSpPr>
          <p:spPr>
            <a:xfrm>
              <a:off x="225425" y="0"/>
              <a:ext cx="314325"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grpSp>
      <p:sp>
        <p:nvSpPr>
          <p:cNvPr id="22" name="TextBox 21">
            <a:extLst>
              <a:ext uri="{FF2B5EF4-FFF2-40B4-BE49-F238E27FC236}">
                <a16:creationId xmlns:a16="http://schemas.microsoft.com/office/drawing/2014/main" id="{B82401FB-FA5D-413A-8A41-3BF7EE31ACD2}"/>
              </a:ext>
            </a:extLst>
          </p:cNvPr>
          <p:cNvSpPr txBox="1"/>
          <p:nvPr/>
        </p:nvSpPr>
        <p:spPr>
          <a:xfrm>
            <a:off x="458689" y="1254293"/>
            <a:ext cx="3457215" cy="2862322"/>
          </a:xfrm>
          <a:prstGeom prst="rect">
            <a:avLst/>
          </a:prstGeom>
          <a:noFill/>
        </p:spPr>
        <p:txBody>
          <a:bodyPr wrap="square" rtlCol="0">
            <a:spAutoFit/>
          </a:bodyPr>
          <a:lstStyle/>
          <a:p>
            <a:endParaRPr lang="en-GB" sz="1200" dirty="0"/>
          </a:p>
          <a:p>
            <a:r>
              <a:rPr lang="en-GB" sz="1200" b="1" dirty="0"/>
              <a:t>Top</a:t>
            </a:r>
            <a:r>
              <a:rPr lang="en-GB" sz="1200" dirty="0"/>
              <a:t>: DH GenHi scenario with 33% more wind and solar capacities, and 50% less storage size than the core </a:t>
            </a:r>
          </a:p>
          <a:p>
            <a:endParaRPr lang="en-GB" sz="1200" dirty="0"/>
          </a:p>
          <a:p>
            <a:endParaRPr lang="en-GB" sz="1200" dirty="0"/>
          </a:p>
          <a:p>
            <a:endParaRPr lang="en-GB" sz="1200" dirty="0"/>
          </a:p>
          <a:p>
            <a:r>
              <a:rPr lang="en-GB" sz="1200" b="1" dirty="0"/>
              <a:t>Middle:</a:t>
            </a:r>
            <a:r>
              <a:rPr lang="en-GB" sz="1200" dirty="0"/>
              <a:t> core DH architecture. </a:t>
            </a:r>
          </a:p>
          <a:p>
            <a:endParaRPr lang="en-GB" sz="1200" dirty="0"/>
          </a:p>
          <a:p>
            <a:endParaRPr lang="en-GB" sz="1200" dirty="0"/>
          </a:p>
          <a:p>
            <a:endParaRPr lang="en-GB" sz="1200" dirty="0"/>
          </a:p>
          <a:p>
            <a:endParaRPr lang="en-GB" sz="1200" dirty="0"/>
          </a:p>
          <a:p>
            <a:r>
              <a:rPr lang="en-GB" sz="1200" b="1" dirty="0"/>
              <a:t>Bottom:</a:t>
            </a:r>
            <a:r>
              <a:rPr lang="en-GB" sz="1200" dirty="0"/>
              <a:t> DH GenLo scenario with 33% less wind and solar capacity, and 100% more storage than the core DH architecture.</a:t>
            </a:r>
            <a:endParaRPr lang="en-GB" sz="1100" dirty="0"/>
          </a:p>
        </p:txBody>
      </p:sp>
    </p:spTree>
    <p:extLst>
      <p:ext uri="{BB962C8B-B14F-4D97-AF65-F5344CB8AC3E}">
        <p14:creationId xmlns:p14="http://schemas.microsoft.com/office/powerpoint/2010/main" val="16639357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6CA7FE-769A-47AC-A19F-E272DB66D4AB}"/>
              </a:ext>
            </a:extLst>
          </p:cNvPr>
          <p:cNvSpPr>
            <a:spLocks noGrp="1"/>
          </p:cNvSpPr>
          <p:nvPr>
            <p:ph type="title"/>
          </p:nvPr>
        </p:nvSpPr>
        <p:spPr>
          <a:xfrm>
            <a:off x="1268885" y="414988"/>
            <a:ext cx="3771491" cy="389017"/>
          </a:xfrm>
        </p:spPr>
        <p:txBody>
          <a:bodyPr/>
          <a:lstStyle/>
          <a:p>
            <a:r>
              <a:rPr lang="en-GB" dirty="0"/>
              <a:t>Storage over 35 years</a:t>
            </a:r>
          </a:p>
        </p:txBody>
      </p:sp>
      <p:sp>
        <p:nvSpPr>
          <p:cNvPr id="6" name="Slide Number Placeholder 5"/>
          <p:cNvSpPr>
            <a:spLocks noGrp="1"/>
          </p:cNvSpPr>
          <p:nvPr>
            <p:ph type="sldNum" sz="quarter" idx="4294967295"/>
          </p:nvPr>
        </p:nvSpPr>
        <p:spPr>
          <a:xfrm>
            <a:off x="8748000" y="4753523"/>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46</a:t>
            </a:fld>
            <a:endParaRPr lang="en-GB" dirty="0"/>
          </a:p>
        </p:txBody>
      </p:sp>
      <p:grpSp>
        <p:nvGrpSpPr>
          <p:cNvPr id="8" name="Group 7">
            <a:extLst>
              <a:ext uri="{FF2B5EF4-FFF2-40B4-BE49-F238E27FC236}">
                <a16:creationId xmlns:a16="http://schemas.microsoft.com/office/drawing/2014/main" id="{6E5ED1D5-9109-4FE6-99E1-0E57DCF7B2B7}"/>
              </a:ext>
            </a:extLst>
          </p:cNvPr>
          <p:cNvGrpSpPr/>
          <p:nvPr/>
        </p:nvGrpSpPr>
        <p:grpSpPr>
          <a:xfrm>
            <a:off x="4487655" y="506320"/>
            <a:ext cx="4169456" cy="3974649"/>
            <a:chOff x="-84141" y="23384"/>
            <a:chExt cx="7582916" cy="7113642"/>
          </a:xfrm>
        </p:grpSpPr>
        <p:pic>
          <p:nvPicPr>
            <p:cNvPr id="9" name="Picture 8" descr="A picture containing chart&#10;&#10;Description automatically generated">
              <a:extLst>
                <a:ext uri="{FF2B5EF4-FFF2-40B4-BE49-F238E27FC236}">
                  <a16:creationId xmlns:a16="http://schemas.microsoft.com/office/drawing/2014/main" id="{BDB09A5E-7DE7-402C-B94F-41EC885A46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771"/>
            <a:stretch/>
          </p:blipFill>
          <p:spPr>
            <a:xfrm>
              <a:off x="-24920" y="252438"/>
              <a:ext cx="7104185" cy="3392404"/>
            </a:xfrm>
            <a:prstGeom prst="rect">
              <a:avLst/>
            </a:prstGeom>
          </p:spPr>
        </p:pic>
        <p:pic>
          <p:nvPicPr>
            <p:cNvPr id="10" name="Picture 9" descr="Chart, histogram&#10;&#10;Description automatically generated">
              <a:extLst>
                <a:ext uri="{FF2B5EF4-FFF2-40B4-BE49-F238E27FC236}">
                  <a16:creationId xmlns:a16="http://schemas.microsoft.com/office/drawing/2014/main" id="{5ABE78AE-D71E-49F8-A085-8FA8A4489A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96" r="3605"/>
            <a:stretch/>
          </p:blipFill>
          <p:spPr>
            <a:xfrm>
              <a:off x="31175" y="3745124"/>
              <a:ext cx="7467600" cy="3391902"/>
            </a:xfrm>
            <a:prstGeom prst="rect">
              <a:avLst/>
            </a:prstGeom>
          </p:spPr>
        </p:pic>
        <p:sp>
          <p:nvSpPr>
            <p:cNvPr id="11" name="TextBox 1">
              <a:extLst>
                <a:ext uri="{FF2B5EF4-FFF2-40B4-BE49-F238E27FC236}">
                  <a16:creationId xmlns:a16="http://schemas.microsoft.com/office/drawing/2014/main" id="{CEC8C556-37FC-4D63-ACB5-6EB6D147B337}"/>
                </a:ext>
              </a:extLst>
            </p:cNvPr>
            <p:cNvSpPr txBox="1"/>
            <p:nvPr/>
          </p:nvSpPr>
          <p:spPr>
            <a:xfrm>
              <a:off x="-84141" y="23384"/>
              <a:ext cx="311785" cy="611506"/>
            </a:xfrm>
            <a:prstGeom prst="rect">
              <a:avLst/>
            </a:prstGeom>
            <a:noFill/>
          </p:spPr>
          <p:txBody>
            <a:bodyPr wrap="square" rtlCol="0">
              <a:noAutofit/>
            </a:bodyPr>
            <a:lstStyle/>
            <a:p>
              <a:pPr marL="0" marR="0">
                <a:lnSpc>
                  <a:spcPct val="200000"/>
                </a:lnSpc>
                <a:spcBef>
                  <a:spcPts val="0"/>
                </a:spcBef>
                <a:spcAft>
                  <a:spcPts val="800"/>
                </a:spcAft>
              </a:pPr>
              <a:r>
                <a:rPr lang="en-GB" sz="12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5">
              <a:extLst>
                <a:ext uri="{FF2B5EF4-FFF2-40B4-BE49-F238E27FC236}">
                  <a16:creationId xmlns:a16="http://schemas.microsoft.com/office/drawing/2014/main" id="{1DFDAB41-9A24-475A-8183-8F6BA2A9FFBC}"/>
                </a:ext>
              </a:extLst>
            </p:cNvPr>
            <p:cNvSpPr txBox="1"/>
            <p:nvPr/>
          </p:nvSpPr>
          <p:spPr>
            <a:xfrm>
              <a:off x="-84141" y="3326759"/>
              <a:ext cx="311785" cy="611506"/>
            </a:xfrm>
            <a:prstGeom prst="rect">
              <a:avLst/>
            </a:prstGeom>
            <a:noFill/>
          </p:spPr>
          <p:txBody>
            <a:bodyPr wrap="square" rtlCol="0">
              <a:noAutofit/>
            </a:bodyPr>
            <a:lstStyle/>
            <a:p>
              <a:pPr marL="0" marR="0">
                <a:lnSpc>
                  <a:spcPct val="200000"/>
                </a:lnSpc>
                <a:spcBef>
                  <a:spcPts val="0"/>
                </a:spcBef>
                <a:spcAft>
                  <a:spcPts val="800"/>
                </a:spcAft>
              </a:pPr>
              <a:r>
                <a:rPr lang="en-GB" sz="12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3" name="TextBox 12">
            <a:extLst>
              <a:ext uri="{FF2B5EF4-FFF2-40B4-BE49-F238E27FC236}">
                <a16:creationId xmlns:a16="http://schemas.microsoft.com/office/drawing/2014/main" id="{BFFAAF24-2A8E-47A8-B389-01BECFE7B902}"/>
              </a:ext>
            </a:extLst>
          </p:cNvPr>
          <p:cNvSpPr txBox="1"/>
          <p:nvPr/>
        </p:nvSpPr>
        <p:spPr>
          <a:xfrm>
            <a:off x="238091" y="1251096"/>
            <a:ext cx="4106050" cy="2800767"/>
          </a:xfrm>
          <a:prstGeom prst="rect">
            <a:avLst/>
          </a:prstGeom>
          <a:noFill/>
        </p:spPr>
        <p:txBody>
          <a:bodyPr wrap="square">
            <a:spAutoFit/>
          </a:bodyPr>
          <a:lstStyle/>
          <a:p>
            <a:r>
              <a:rPr lang="en-US" sz="1600" dirty="0"/>
              <a:t>Hourly simulation of the storage output over 35 years (1980-2015) of historic meteorology for the three core scenarios</a:t>
            </a:r>
          </a:p>
          <a:p>
            <a:endParaRPr lang="en-US" sz="1600" dirty="0"/>
          </a:p>
          <a:p>
            <a:r>
              <a:rPr lang="en-US" sz="1600" b="1" dirty="0"/>
              <a:t>a:</a:t>
            </a:r>
            <a:r>
              <a:rPr lang="en-US" sz="1600" dirty="0"/>
              <a:t> </a:t>
            </a:r>
            <a:r>
              <a:rPr lang="en-US" sz="1600" b="1" dirty="0"/>
              <a:t>Frequency distribution </a:t>
            </a:r>
            <a:r>
              <a:rPr lang="en-US" sz="1600" dirty="0"/>
              <a:t>of the hourly output from the hydrogen storage (H2 core scenario), the heat storage (DH core scenario), and the electricity storage (HP core scenario). </a:t>
            </a:r>
          </a:p>
          <a:p>
            <a:endParaRPr lang="en-US" sz="1600" dirty="0"/>
          </a:p>
          <a:p>
            <a:r>
              <a:rPr lang="en-US" sz="1600" b="1" dirty="0"/>
              <a:t>b:</a:t>
            </a:r>
            <a:r>
              <a:rPr lang="en-US" sz="1600" dirty="0"/>
              <a:t> </a:t>
            </a:r>
            <a:r>
              <a:rPr lang="en-US" sz="1600" b="1" dirty="0"/>
              <a:t>Annual distribution </a:t>
            </a:r>
            <a:r>
              <a:rPr lang="en-US" sz="1600" dirty="0"/>
              <a:t>of the hourly heat storage output in the DH scenario.</a:t>
            </a:r>
          </a:p>
        </p:txBody>
      </p:sp>
      <p:sp>
        <p:nvSpPr>
          <p:cNvPr id="14" name="Footer Placeholder 5">
            <a:extLst>
              <a:ext uri="{FF2B5EF4-FFF2-40B4-BE49-F238E27FC236}">
                <a16:creationId xmlns:a16="http://schemas.microsoft.com/office/drawing/2014/main" id="{7CDBDF1B-BE2C-4C16-98FB-7E0FC4B2C433}"/>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
        <p:nvSpPr>
          <p:cNvPr id="15" name="TextBox 14">
            <a:extLst>
              <a:ext uri="{FF2B5EF4-FFF2-40B4-BE49-F238E27FC236}">
                <a16:creationId xmlns:a16="http://schemas.microsoft.com/office/drawing/2014/main" id="{11DDCB43-AE7A-45EB-BE2C-9C2EAAE88209}"/>
              </a:ext>
            </a:extLst>
          </p:cNvPr>
          <p:cNvSpPr txBox="1"/>
          <p:nvPr/>
        </p:nvSpPr>
        <p:spPr>
          <a:xfrm>
            <a:off x="7804404" y="2272284"/>
            <a:ext cx="964692" cy="261610"/>
          </a:xfrm>
          <a:prstGeom prst="rect">
            <a:avLst/>
          </a:prstGeom>
          <a:noFill/>
        </p:spPr>
        <p:txBody>
          <a:bodyPr wrap="square" rtlCol="0">
            <a:spAutoFit/>
          </a:bodyPr>
          <a:lstStyle/>
          <a:p>
            <a:r>
              <a:rPr lang="en-GB" sz="1100" dirty="0">
                <a:solidFill>
                  <a:srgbClr val="FF0000"/>
                </a:solidFill>
              </a:rPr>
              <a:t>Clarify</a:t>
            </a:r>
            <a:endParaRPr lang="en-US" sz="1100" dirty="0">
              <a:solidFill>
                <a:srgbClr val="FF0000"/>
              </a:solidFill>
            </a:endParaRPr>
          </a:p>
        </p:txBody>
      </p:sp>
    </p:spTree>
    <p:extLst>
      <p:ext uri="{BB962C8B-B14F-4D97-AF65-F5344CB8AC3E}">
        <p14:creationId xmlns:p14="http://schemas.microsoft.com/office/powerpoint/2010/main" val="41412541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D1FFC-6DB5-4885-BD91-BCAC68FA38CC}"/>
              </a:ext>
            </a:extLst>
          </p:cNvPr>
          <p:cNvSpPr>
            <a:spLocks noGrp="1"/>
          </p:cNvSpPr>
          <p:nvPr>
            <p:ph type="title"/>
          </p:nvPr>
        </p:nvSpPr>
        <p:spPr>
          <a:xfrm>
            <a:off x="971999" y="432000"/>
            <a:ext cx="7538495" cy="389017"/>
          </a:xfrm>
        </p:spPr>
        <p:txBody>
          <a:bodyPr/>
          <a:lstStyle/>
          <a:p>
            <a:r>
              <a:rPr lang="en-GB" dirty="0"/>
              <a:t>Commentary: climate change</a:t>
            </a:r>
          </a:p>
        </p:txBody>
      </p:sp>
      <p:sp>
        <p:nvSpPr>
          <p:cNvPr id="6" name="Slide Number Placeholder 5"/>
          <p:cNvSpPr>
            <a:spLocks noGrp="1"/>
          </p:cNvSpPr>
          <p:nvPr>
            <p:ph type="sldNum" sz="quarter" idx="4294967295"/>
          </p:nvPr>
        </p:nvSpPr>
        <p:spPr>
          <a:xfrm>
            <a:off x="8748000" y="4753523"/>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47</a:t>
            </a:fld>
            <a:endParaRPr lang="en-GB" dirty="0"/>
          </a:p>
        </p:txBody>
      </p:sp>
      <p:sp>
        <p:nvSpPr>
          <p:cNvPr id="10" name="Title 4">
            <a:extLst>
              <a:ext uri="{FF2B5EF4-FFF2-40B4-BE49-F238E27FC236}">
                <a16:creationId xmlns:a16="http://schemas.microsoft.com/office/drawing/2014/main" id="{68420DD5-E2D8-4C2B-8C42-93E444C7D4F9}"/>
              </a:ext>
            </a:extLst>
          </p:cNvPr>
          <p:cNvSpPr txBox="1">
            <a:spLocks/>
          </p:cNvSpPr>
          <p:nvPr/>
        </p:nvSpPr>
        <p:spPr>
          <a:xfrm>
            <a:off x="202905" y="1408620"/>
            <a:ext cx="8815589" cy="1627978"/>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200" dirty="0">
                <a:latin typeface="+mn-lt"/>
              </a:rPr>
              <a:t>The focus has been on heat, so the modelling of air conditioning is less developed and the results are indicative only. Inward heat flows through a building envelope and incidental gains from people, equipment and the sun can drive building temperatures above comfortable levels. Depending on design details, insulation can moderate or exacerbate overheating. Air conditioning (AC) heat pumps transfer heat from the interior to the outside to maintain comfort.</a:t>
            </a:r>
          </a:p>
          <a:p>
            <a:pPr algn="l"/>
            <a:r>
              <a:rPr lang="en-GB" sz="1200" dirty="0">
                <a:latin typeface="+mn-lt"/>
              </a:rPr>
              <a:t>Climate change was modelled by simply adding temperature increases of +2 oC and +4 oC to historic MERRA data. Air conditioning was assumed limited to the services sector. The model indicates that AC is increased more by climate change than space heat is reduced, such that decreases in total UK space heat demand are roughly balanced by increases in the service sector AC load (cool, not electricity).  The effect on BEV demand is not very large. Climate change will affect the seasonal variation in electricity demand – more in summer, less in winter – and this will alter the optimal capacities of wind and solar.</a:t>
            </a:r>
          </a:p>
          <a:p>
            <a:pPr algn="l"/>
            <a:r>
              <a:rPr lang="en-GB" sz="1200" dirty="0">
                <a:latin typeface="+mn-lt"/>
              </a:rPr>
              <a:t>Reversible heat pumps provide heat and cool. These may be in buildings (e.g. split AC/heater) as explored in the next two slides or in District Heating and Cooling (DHC) systems. </a:t>
            </a:r>
          </a:p>
          <a:p>
            <a:pPr algn="l"/>
            <a:endParaRPr lang="en-GB" sz="1200" dirty="0">
              <a:latin typeface="+mn-lt"/>
            </a:endParaRPr>
          </a:p>
          <a:p>
            <a:pPr algn="l"/>
            <a:endParaRPr lang="en-GB" sz="1200" dirty="0"/>
          </a:p>
          <a:p>
            <a:pPr algn="l"/>
            <a:endParaRPr lang="en-GB" sz="1200" dirty="0"/>
          </a:p>
        </p:txBody>
      </p:sp>
      <p:sp>
        <p:nvSpPr>
          <p:cNvPr id="9" name="Title 4">
            <a:extLst>
              <a:ext uri="{FF2B5EF4-FFF2-40B4-BE49-F238E27FC236}">
                <a16:creationId xmlns:a16="http://schemas.microsoft.com/office/drawing/2014/main" id="{5059FF4F-56B5-4949-A028-A6D0FBC3E574}"/>
              </a:ext>
            </a:extLst>
          </p:cNvPr>
          <p:cNvSpPr txBox="1">
            <a:spLocks/>
          </p:cNvSpPr>
          <p:nvPr/>
        </p:nvSpPr>
        <p:spPr>
          <a:xfrm>
            <a:off x="2633879" y="3584362"/>
            <a:ext cx="3523892" cy="349685"/>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900" dirty="0"/>
          </a:p>
        </p:txBody>
      </p:sp>
      <p:sp>
        <p:nvSpPr>
          <p:cNvPr id="8" name="Footer Placeholder 5">
            <a:extLst>
              <a:ext uri="{FF2B5EF4-FFF2-40B4-BE49-F238E27FC236}">
                <a16:creationId xmlns:a16="http://schemas.microsoft.com/office/drawing/2014/main" id="{F7AB94E8-0B92-4A5B-A1B8-5E00A4D4FE96}"/>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pic>
        <p:nvPicPr>
          <p:cNvPr id="7" name="Picture 6">
            <a:extLst>
              <a:ext uri="{FF2B5EF4-FFF2-40B4-BE49-F238E27FC236}">
                <a16:creationId xmlns:a16="http://schemas.microsoft.com/office/drawing/2014/main" id="{7D2822F0-8D03-423E-9B0A-BC1CED102497}"/>
              </a:ext>
            </a:extLst>
          </p:cNvPr>
          <p:cNvPicPr>
            <a:picLocks noChangeAspect="1"/>
          </p:cNvPicPr>
          <p:nvPr/>
        </p:nvPicPr>
        <p:blipFill>
          <a:blip r:embed="rId3"/>
          <a:stretch>
            <a:fillRect/>
          </a:stretch>
        </p:blipFill>
        <p:spPr>
          <a:xfrm>
            <a:off x="1602780" y="3219186"/>
            <a:ext cx="7493409" cy="1479146"/>
          </a:xfrm>
          <a:prstGeom prst="rect">
            <a:avLst/>
          </a:prstGeom>
        </p:spPr>
      </p:pic>
      <p:sp>
        <p:nvSpPr>
          <p:cNvPr id="3" name="TextBox 2">
            <a:extLst>
              <a:ext uri="{FF2B5EF4-FFF2-40B4-BE49-F238E27FC236}">
                <a16:creationId xmlns:a16="http://schemas.microsoft.com/office/drawing/2014/main" id="{EE5549C1-2310-4B25-9135-D2078BCDDA8A}"/>
              </a:ext>
            </a:extLst>
          </p:cNvPr>
          <p:cNvSpPr txBox="1"/>
          <p:nvPr/>
        </p:nvSpPr>
        <p:spPr>
          <a:xfrm>
            <a:off x="108662" y="3436038"/>
            <a:ext cx="1434353" cy="646331"/>
          </a:xfrm>
          <a:prstGeom prst="rect">
            <a:avLst/>
          </a:prstGeom>
          <a:noFill/>
        </p:spPr>
        <p:txBody>
          <a:bodyPr wrap="square" rtlCol="0">
            <a:spAutoFit/>
          </a:bodyPr>
          <a:lstStyle/>
          <a:p>
            <a:r>
              <a:rPr lang="en-GB" sz="1200" dirty="0"/>
              <a:t>Note: these are heat/cool demands, not electricity</a:t>
            </a:r>
            <a:endParaRPr lang="en-US" sz="1200" dirty="0"/>
          </a:p>
        </p:txBody>
      </p:sp>
    </p:spTree>
    <p:extLst>
      <p:ext uri="{BB962C8B-B14F-4D97-AF65-F5344CB8AC3E}">
        <p14:creationId xmlns:p14="http://schemas.microsoft.com/office/powerpoint/2010/main" val="38489447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6CA7FE-769A-47AC-A19F-E272DB66D4AB}"/>
              </a:ext>
            </a:extLst>
          </p:cNvPr>
          <p:cNvSpPr>
            <a:spLocks noGrp="1"/>
          </p:cNvSpPr>
          <p:nvPr>
            <p:ph type="title"/>
          </p:nvPr>
        </p:nvSpPr>
        <p:spPr>
          <a:xfrm>
            <a:off x="1784278" y="402481"/>
            <a:ext cx="6171002" cy="389017"/>
          </a:xfrm>
        </p:spPr>
        <p:txBody>
          <a:bodyPr/>
          <a:lstStyle/>
          <a:p>
            <a:r>
              <a:rPr lang="en-GB" dirty="0"/>
              <a:t>Annual: deliveries by distribution networks</a:t>
            </a:r>
          </a:p>
        </p:txBody>
      </p:sp>
      <p:sp>
        <p:nvSpPr>
          <p:cNvPr id="6" name="Slide Number Placeholder 5"/>
          <p:cNvSpPr>
            <a:spLocks noGrp="1"/>
          </p:cNvSpPr>
          <p:nvPr>
            <p:ph type="sldNum" sz="quarter" idx="4294967295"/>
          </p:nvPr>
        </p:nvSpPr>
        <p:spPr>
          <a:xfrm>
            <a:off x="8748000" y="4753523"/>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48</a:t>
            </a:fld>
            <a:endParaRPr lang="en-GB" dirty="0"/>
          </a:p>
        </p:txBody>
      </p:sp>
      <p:sp>
        <p:nvSpPr>
          <p:cNvPr id="7" name="Title 2">
            <a:extLst>
              <a:ext uri="{FF2B5EF4-FFF2-40B4-BE49-F238E27FC236}">
                <a16:creationId xmlns:a16="http://schemas.microsoft.com/office/drawing/2014/main" id="{A21AA54E-47A1-4239-8C1C-DD9F04F051A4}"/>
              </a:ext>
            </a:extLst>
          </p:cNvPr>
          <p:cNvSpPr txBox="1">
            <a:spLocks/>
          </p:cNvSpPr>
          <p:nvPr/>
        </p:nvSpPr>
        <p:spPr bwMode="auto">
          <a:xfrm>
            <a:off x="539937" y="1204962"/>
            <a:ext cx="8117174" cy="113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1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a:lstStyle>
          <a:p>
            <a:r>
              <a:rPr lang="en-GB" sz="1400" kern="0" dirty="0">
                <a:solidFill>
                  <a:schemeClr val="tx1"/>
                </a:solidFill>
                <a:latin typeface="+mn-lt"/>
              </a:rPr>
              <a:t>Deliveries reported here are direct to consumers but exclude electrofuels to ships. Consumption by intermediate facilities such as DH and H2 electrolysers are also excluded.</a:t>
            </a:r>
          </a:p>
          <a:p>
            <a:endParaRPr lang="en-GB" sz="1400" kern="0" dirty="0">
              <a:solidFill>
                <a:schemeClr val="tx1"/>
              </a:solidFill>
              <a:latin typeface="+mn-lt"/>
            </a:endParaRPr>
          </a:p>
          <a:p>
            <a:r>
              <a:rPr lang="en-GB" sz="1400" kern="0" dirty="0">
                <a:solidFill>
                  <a:schemeClr val="tx1"/>
                </a:solidFill>
                <a:latin typeface="+mn-lt"/>
              </a:rPr>
              <a:t>The total deliveries of electricity, district heat and hydrogen through distribution networks are similar though differentiated by consumer conversion efficiencies: consumer heat pump efficiency &gt; consumer DH connection efficiency &gt; consumer hydrogen boiler efficiency.</a:t>
            </a:r>
          </a:p>
          <a:p>
            <a:r>
              <a:rPr lang="en-GB" sz="1400" kern="0" dirty="0">
                <a:solidFill>
                  <a:schemeClr val="tx1"/>
                </a:solidFill>
                <a:latin typeface="+mn-lt"/>
              </a:rPr>
              <a:t>	</a:t>
            </a:r>
          </a:p>
          <a:p>
            <a:endParaRPr lang="en-GB" sz="1600" kern="0" dirty="0">
              <a:solidFill>
                <a:schemeClr val="tx1"/>
              </a:solidFill>
              <a:latin typeface="+mn-lt"/>
            </a:endParaRPr>
          </a:p>
          <a:p>
            <a:endParaRPr lang="en-GB" sz="1400" kern="0" dirty="0">
              <a:solidFill>
                <a:schemeClr val="tx1"/>
              </a:solidFill>
              <a:latin typeface="+mn-lt"/>
            </a:endParaRPr>
          </a:p>
        </p:txBody>
      </p:sp>
      <p:sp>
        <p:nvSpPr>
          <p:cNvPr id="8" name="Footer Placeholder 5">
            <a:extLst>
              <a:ext uri="{FF2B5EF4-FFF2-40B4-BE49-F238E27FC236}">
                <a16:creationId xmlns:a16="http://schemas.microsoft.com/office/drawing/2014/main" id="{A8C7FCC6-7C78-4A1D-9431-FAED144436D9}"/>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pic>
        <p:nvPicPr>
          <p:cNvPr id="3" name="Picture 2">
            <a:extLst>
              <a:ext uri="{FF2B5EF4-FFF2-40B4-BE49-F238E27FC236}">
                <a16:creationId xmlns:a16="http://schemas.microsoft.com/office/drawing/2014/main" id="{FD3C2A05-A745-41EA-BCCF-6F8AAF262A71}"/>
              </a:ext>
            </a:extLst>
          </p:cNvPr>
          <p:cNvPicPr>
            <a:picLocks noChangeAspect="1"/>
          </p:cNvPicPr>
          <p:nvPr/>
        </p:nvPicPr>
        <p:blipFill>
          <a:blip r:embed="rId3"/>
          <a:stretch>
            <a:fillRect/>
          </a:stretch>
        </p:blipFill>
        <p:spPr>
          <a:xfrm>
            <a:off x="539937" y="2757456"/>
            <a:ext cx="8117174" cy="1813894"/>
          </a:xfrm>
          <a:prstGeom prst="rect">
            <a:avLst/>
          </a:prstGeom>
        </p:spPr>
      </p:pic>
    </p:spTree>
    <p:extLst>
      <p:ext uri="{BB962C8B-B14F-4D97-AF65-F5344CB8AC3E}">
        <p14:creationId xmlns:p14="http://schemas.microsoft.com/office/powerpoint/2010/main" val="5082382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6CA7FE-769A-47AC-A19F-E272DB66D4AB}"/>
              </a:ext>
            </a:extLst>
          </p:cNvPr>
          <p:cNvSpPr>
            <a:spLocks noGrp="1"/>
          </p:cNvSpPr>
          <p:nvPr>
            <p:ph type="title"/>
          </p:nvPr>
        </p:nvSpPr>
        <p:spPr>
          <a:xfrm>
            <a:off x="1277957" y="407578"/>
            <a:ext cx="6130843" cy="799386"/>
          </a:xfrm>
        </p:spPr>
        <p:txBody>
          <a:bodyPr/>
          <a:lstStyle/>
          <a:p>
            <a:r>
              <a:rPr lang="en-GB" dirty="0"/>
              <a:t>Annual: electricity delivered for heat</a:t>
            </a:r>
          </a:p>
        </p:txBody>
      </p:sp>
      <p:sp>
        <p:nvSpPr>
          <p:cNvPr id="6" name="Slide Number Placeholder 5"/>
          <p:cNvSpPr>
            <a:spLocks noGrp="1"/>
          </p:cNvSpPr>
          <p:nvPr>
            <p:ph type="sldNum" sz="quarter" idx="4294967295"/>
          </p:nvPr>
        </p:nvSpPr>
        <p:spPr>
          <a:xfrm>
            <a:off x="8748000" y="4710260"/>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49</a:t>
            </a:fld>
            <a:endParaRPr lang="en-GB" dirty="0"/>
          </a:p>
        </p:txBody>
      </p:sp>
      <p:sp>
        <p:nvSpPr>
          <p:cNvPr id="10" name="Title 2">
            <a:extLst>
              <a:ext uri="{FF2B5EF4-FFF2-40B4-BE49-F238E27FC236}">
                <a16:creationId xmlns:a16="http://schemas.microsoft.com/office/drawing/2014/main" id="{83318B49-1D3C-4913-9303-DEB30AC22BD2}"/>
              </a:ext>
            </a:extLst>
          </p:cNvPr>
          <p:cNvSpPr txBox="1">
            <a:spLocks/>
          </p:cNvSpPr>
          <p:nvPr/>
        </p:nvSpPr>
        <p:spPr bwMode="auto">
          <a:xfrm>
            <a:off x="818089" y="1206964"/>
            <a:ext cx="6367511" cy="14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1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a:lstStyle>
          <a:p>
            <a:endParaRPr lang="en-GB" sz="1200" kern="0" dirty="0">
              <a:solidFill>
                <a:schemeClr val="tx1"/>
              </a:solidFill>
              <a:latin typeface="+mn-lt"/>
            </a:endParaRPr>
          </a:p>
          <a:p>
            <a:endParaRPr lang="en-GB" sz="1200" kern="0" dirty="0">
              <a:solidFill>
                <a:schemeClr val="tx1"/>
              </a:solidFill>
              <a:latin typeface="+mn-lt"/>
            </a:endParaRPr>
          </a:p>
        </p:txBody>
      </p:sp>
      <p:sp>
        <p:nvSpPr>
          <p:cNvPr id="11" name="Footer Placeholder 5">
            <a:extLst>
              <a:ext uri="{FF2B5EF4-FFF2-40B4-BE49-F238E27FC236}">
                <a16:creationId xmlns:a16="http://schemas.microsoft.com/office/drawing/2014/main" id="{2071A8EE-A102-4198-8D67-EF3509802FDD}"/>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
        <p:nvSpPr>
          <p:cNvPr id="7" name="Title 2">
            <a:extLst>
              <a:ext uri="{FF2B5EF4-FFF2-40B4-BE49-F238E27FC236}">
                <a16:creationId xmlns:a16="http://schemas.microsoft.com/office/drawing/2014/main" id="{3AF9632A-E5AF-420C-8EEB-A7769B966FF0}"/>
              </a:ext>
            </a:extLst>
          </p:cNvPr>
          <p:cNvSpPr txBox="1">
            <a:spLocks/>
          </p:cNvSpPr>
          <p:nvPr/>
        </p:nvSpPr>
        <p:spPr bwMode="auto">
          <a:xfrm>
            <a:off x="512423" y="1260943"/>
            <a:ext cx="8321464" cy="113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1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a:lstStyle>
          <a:p>
            <a:r>
              <a:rPr lang="en-GB" sz="1200" kern="0" dirty="0">
                <a:solidFill>
                  <a:schemeClr val="tx1"/>
                </a:solidFill>
                <a:latin typeface="+mn-lt"/>
              </a:rPr>
              <a:t>Deliveries of electricity for heat include all flows to consumers in the network with voltages less than long distance transmission voltages of 400 kV and 275 kV. This includes smaller domestic and non-domestic consumers (mostly 230 V), and larger consumers at voltages of up to 33 kV. Electricity to facilities producing secondary energy (DH heat, electrolysis, ammonia etc.) is excluded.</a:t>
            </a:r>
          </a:p>
          <a:p>
            <a:endParaRPr lang="en-GB" sz="1200" kern="0" dirty="0">
              <a:solidFill>
                <a:schemeClr val="tx1"/>
              </a:solidFill>
              <a:latin typeface="+mn-lt"/>
            </a:endParaRPr>
          </a:p>
          <a:p>
            <a:r>
              <a:rPr lang="en-GB" sz="1200" kern="0" dirty="0">
                <a:solidFill>
                  <a:schemeClr val="tx1"/>
                </a:solidFill>
                <a:latin typeface="+mn-lt"/>
              </a:rPr>
              <a:t>The total deliveries of electricity for heat are highest in HP and the same in DH and H2 as they have the same HP fraction.</a:t>
            </a:r>
          </a:p>
          <a:p>
            <a:endParaRPr lang="en-GB" sz="1200" kern="0" dirty="0">
              <a:solidFill>
                <a:schemeClr val="tx1"/>
              </a:solidFill>
              <a:latin typeface="+mn-lt"/>
            </a:endParaRPr>
          </a:p>
          <a:p>
            <a:endParaRPr lang="en-GB" sz="1200" kern="0" dirty="0">
              <a:solidFill>
                <a:schemeClr val="tx1"/>
              </a:solidFill>
              <a:latin typeface="+mn-lt"/>
            </a:endParaRPr>
          </a:p>
        </p:txBody>
      </p:sp>
      <p:pic>
        <p:nvPicPr>
          <p:cNvPr id="2" name="Picture 1">
            <a:extLst>
              <a:ext uri="{FF2B5EF4-FFF2-40B4-BE49-F238E27FC236}">
                <a16:creationId xmlns:a16="http://schemas.microsoft.com/office/drawing/2014/main" id="{E55F5553-0279-469D-BB09-745521188909}"/>
              </a:ext>
            </a:extLst>
          </p:cNvPr>
          <p:cNvPicPr>
            <a:picLocks noChangeAspect="1"/>
          </p:cNvPicPr>
          <p:nvPr/>
        </p:nvPicPr>
        <p:blipFill>
          <a:blip r:embed="rId3"/>
          <a:stretch>
            <a:fillRect/>
          </a:stretch>
        </p:blipFill>
        <p:spPr>
          <a:xfrm>
            <a:off x="512423" y="2608983"/>
            <a:ext cx="8349129" cy="1803536"/>
          </a:xfrm>
          <a:prstGeom prst="rect">
            <a:avLst/>
          </a:prstGeom>
        </p:spPr>
      </p:pic>
    </p:spTree>
    <p:extLst>
      <p:ext uri="{BB962C8B-B14F-4D97-AF65-F5344CB8AC3E}">
        <p14:creationId xmlns:p14="http://schemas.microsoft.com/office/powerpoint/2010/main" val="1583326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1"/>
          <p:cNvSpPr/>
          <p:nvPr/>
        </p:nvSpPr>
        <p:spPr>
          <a:xfrm>
            <a:off x="1554413" y="1050772"/>
            <a:ext cx="4896045" cy="624308"/>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nSpc>
                <a:spcPct val="100000"/>
              </a:lnSpc>
            </a:pPr>
            <a:endParaRPr lang="en-GB" sz="1350" spc="-1" dirty="0">
              <a:latin typeface="Arial"/>
            </a:endParaRPr>
          </a:p>
        </p:txBody>
      </p:sp>
      <p:sp>
        <p:nvSpPr>
          <p:cNvPr id="15" name="CustomShape 1">
            <a:extLst>
              <a:ext uri="{FF2B5EF4-FFF2-40B4-BE49-F238E27FC236}">
                <a16:creationId xmlns:a16="http://schemas.microsoft.com/office/drawing/2014/main" id="{9B964096-AF2B-42D4-8348-6EE0B839AA5B}"/>
              </a:ext>
            </a:extLst>
          </p:cNvPr>
          <p:cNvSpPr/>
          <p:nvPr/>
        </p:nvSpPr>
        <p:spPr>
          <a:xfrm>
            <a:off x="700950" y="696180"/>
            <a:ext cx="6528060" cy="83241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nSpc>
                <a:spcPct val="100000"/>
              </a:lnSpc>
            </a:pPr>
            <a:endParaRPr lang="en-GB" spc="-1" dirty="0">
              <a:latin typeface="Arial"/>
            </a:endParaRPr>
          </a:p>
        </p:txBody>
      </p:sp>
      <p:sp>
        <p:nvSpPr>
          <p:cNvPr id="18" name="Title 4">
            <a:extLst>
              <a:ext uri="{FF2B5EF4-FFF2-40B4-BE49-F238E27FC236}">
                <a16:creationId xmlns:a16="http://schemas.microsoft.com/office/drawing/2014/main" id="{6E401796-0832-409D-98C2-D0EDE14A26EE}"/>
              </a:ext>
            </a:extLst>
          </p:cNvPr>
          <p:cNvSpPr txBox="1">
            <a:spLocks/>
          </p:cNvSpPr>
          <p:nvPr/>
        </p:nvSpPr>
        <p:spPr>
          <a:xfrm>
            <a:off x="963724" y="206340"/>
            <a:ext cx="7932626" cy="389017"/>
          </a:xfrm>
          <a:prstGeom prst="rect">
            <a:avLst/>
          </a:prstGeom>
        </p:spPr>
        <p:txBody>
          <a:bodyPr vert="horz" wrap="square" lIns="0" tIns="0" rIns="0" bIns="0" rtlCol="0" anchor="t" anchorCtr="0">
            <a:spAutoFit/>
          </a:bodyPr>
          <a:lstStyle>
            <a:lvl1pPr algn="l" defTabSz="457200" rtl="0" eaLnBrk="1" latinLnBrk="0" hangingPunct="1">
              <a:lnSpc>
                <a:spcPts val="3200"/>
              </a:lnSpc>
              <a:spcBef>
                <a:spcPct val="0"/>
              </a:spcBef>
              <a:buNone/>
              <a:defRPr sz="2400" b="1" i="0" kern="1200" baseline="0">
                <a:solidFill>
                  <a:schemeClr val="tx1"/>
                </a:solidFill>
                <a:latin typeface="Corbel"/>
                <a:ea typeface="+mj-ea"/>
                <a:cs typeface="Corbel"/>
              </a:defRPr>
            </a:lvl1pPr>
          </a:lstStyle>
          <a:p>
            <a:r>
              <a:rPr lang="en-GB" dirty="0">
                <a:solidFill>
                  <a:srgbClr val="FF0000"/>
                </a:solidFill>
              </a:rPr>
              <a:t>E</a:t>
            </a:r>
            <a:r>
              <a:rPr lang="en-GB" dirty="0">
                <a:solidFill>
                  <a:srgbClr val="00B050"/>
                </a:solidFill>
              </a:rPr>
              <a:t>S</a:t>
            </a:r>
            <a:r>
              <a:rPr lang="en-GB" dirty="0">
                <a:solidFill>
                  <a:srgbClr val="0070C0"/>
                </a:solidFill>
              </a:rPr>
              <a:t>T</a:t>
            </a:r>
            <a:r>
              <a:rPr lang="en-GB" dirty="0"/>
              <a:t>IMO – winter day’s service demands and deliveries</a:t>
            </a:r>
          </a:p>
        </p:txBody>
      </p:sp>
      <p:sp>
        <p:nvSpPr>
          <p:cNvPr id="19" name="Slide Number Placeholder 5">
            <a:extLst>
              <a:ext uri="{FF2B5EF4-FFF2-40B4-BE49-F238E27FC236}">
                <a16:creationId xmlns:a16="http://schemas.microsoft.com/office/drawing/2014/main" id="{89D89382-7AC6-41B4-908E-1FC951105288}"/>
              </a:ext>
            </a:extLst>
          </p:cNvPr>
          <p:cNvSpPr txBox="1">
            <a:spLocks/>
          </p:cNvSpPr>
          <p:nvPr/>
        </p:nvSpPr>
        <p:spPr>
          <a:xfrm>
            <a:off x="8809512" y="4932228"/>
            <a:ext cx="3960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B62F09-BE78-43CC-8BA1-A85FC91239C1}" type="slidenum">
              <a:rPr lang="en-GB" smtClean="0"/>
              <a:pPr/>
              <a:t>5</a:t>
            </a:fld>
            <a:endParaRPr lang="en-GB" dirty="0"/>
          </a:p>
        </p:txBody>
      </p:sp>
      <p:pic>
        <p:nvPicPr>
          <p:cNvPr id="20" name="Picture 19" descr="A close up of a map&#10;&#10;Description automatically generated">
            <a:extLst>
              <a:ext uri="{FF2B5EF4-FFF2-40B4-BE49-F238E27FC236}">
                <a16:creationId xmlns:a16="http://schemas.microsoft.com/office/drawing/2014/main" id="{0E89A77A-1CBA-4B7F-B729-C8F962E6F6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789227"/>
            <a:ext cx="6858000" cy="3874089"/>
          </a:xfrm>
          <a:prstGeom prst="rect">
            <a:avLst/>
          </a:prstGeom>
        </p:spPr>
      </p:pic>
      <p:sp>
        <p:nvSpPr>
          <p:cNvPr id="21" name="TextBox 20">
            <a:extLst>
              <a:ext uri="{FF2B5EF4-FFF2-40B4-BE49-F238E27FC236}">
                <a16:creationId xmlns:a16="http://schemas.microsoft.com/office/drawing/2014/main" id="{B81F8F95-D905-4671-BB72-39FFEC512212}"/>
              </a:ext>
            </a:extLst>
          </p:cNvPr>
          <p:cNvSpPr txBox="1"/>
          <p:nvPr/>
        </p:nvSpPr>
        <p:spPr>
          <a:xfrm>
            <a:off x="108065" y="1915931"/>
            <a:ext cx="2165443" cy="2246769"/>
          </a:xfrm>
          <a:prstGeom prst="rect">
            <a:avLst/>
          </a:prstGeom>
          <a:noFill/>
        </p:spPr>
        <p:txBody>
          <a:bodyPr wrap="square" rtlCol="0">
            <a:spAutoFit/>
          </a:bodyPr>
          <a:lstStyle/>
          <a:p>
            <a:r>
              <a:rPr lang="en-GB" sz="1400" b="1" dirty="0"/>
              <a:t>Each end use is simulated hourly, as driven by:</a:t>
            </a:r>
          </a:p>
          <a:p>
            <a:endParaRPr lang="en-GB" sz="1400" dirty="0"/>
          </a:p>
          <a:p>
            <a:pPr marL="171450" indent="-171450">
              <a:buFont typeface="Arial" panose="020B0604020202020204" pitchFamily="34" charset="0"/>
              <a:buChar char="•"/>
            </a:pPr>
            <a:r>
              <a:rPr lang="en-GB" sz="1400" dirty="0"/>
              <a:t> </a:t>
            </a:r>
            <a:r>
              <a:rPr lang="en-GB" sz="1400" b="1" dirty="0"/>
              <a:t>socioeconomic activity </a:t>
            </a:r>
            <a:r>
              <a:rPr lang="en-GB" sz="1400" dirty="0"/>
              <a:t>patterns</a:t>
            </a:r>
          </a:p>
          <a:p>
            <a:pPr marL="171450" indent="-171450">
              <a:buFont typeface="Arial" panose="020B0604020202020204" pitchFamily="34" charset="0"/>
              <a:buChar char="•"/>
            </a:pPr>
            <a:endParaRPr lang="en-GB" sz="1400" dirty="0"/>
          </a:p>
          <a:p>
            <a:pPr marL="171450" indent="-171450">
              <a:buFont typeface="Arial" panose="020B0604020202020204" pitchFamily="34" charset="0"/>
              <a:buChar char="•"/>
            </a:pPr>
            <a:r>
              <a:rPr lang="en-GB" sz="1400" b="1" dirty="0"/>
              <a:t>weather</a:t>
            </a:r>
            <a:r>
              <a:rPr lang="en-GB" sz="1400" dirty="0"/>
              <a:t> affecting heating, cooling, and lighting loads in buildings and vehicles </a:t>
            </a:r>
          </a:p>
        </p:txBody>
      </p:sp>
      <p:sp>
        <p:nvSpPr>
          <p:cNvPr id="10" name="Footer Placeholder 5">
            <a:extLst>
              <a:ext uri="{FF2B5EF4-FFF2-40B4-BE49-F238E27FC236}">
                <a16:creationId xmlns:a16="http://schemas.microsoft.com/office/drawing/2014/main" id="{03CF0C0D-5830-466D-AC37-631534C1F036}"/>
              </a:ext>
            </a:extLst>
          </p:cNvPr>
          <p:cNvSpPr txBox="1">
            <a:spLocks/>
          </p:cNvSpPr>
          <p:nvPr/>
        </p:nvSpPr>
        <p:spPr>
          <a:xfrm>
            <a:off x="7283196" y="0"/>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Tree>
    <p:extLst>
      <p:ext uri="{BB962C8B-B14F-4D97-AF65-F5344CB8AC3E}">
        <p14:creationId xmlns:p14="http://schemas.microsoft.com/office/powerpoint/2010/main" val="33208841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6CA7FE-769A-47AC-A19F-E272DB66D4AB}"/>
              </a:ext>
            </a:extLst>
          </p:cNvPr>
          <p:cNvSpPr>
            <a:spLocks noGrp="1"/>
          </p:cNvSpPr>
          <p:nvPr>
            <p:ph type="title"/>
          </p:nvPr>
        </p:nvSpPr>
        <p:spPr>
          <a:xfrm>
            <a:off x="1640695" y="415240"/>
            <a:ext cx="3771491" cy="389017"/>
          </a:xfrm>
        </p:spPr>
        <p:txBody>
          <a:bodyPr/>
          <a:lstStyle/>
          <a:p>
            <a:r>
              <a:rPr lang="en-GB" dirty="0"/>
              <a:t>Peak flows</a:t>
            </a:r>
          </a:p>
        </p:txBody>
      </p:sp>
      <p:sp>
        <p:nvSpPr>
          <p:cNvPr id="6" name="Slide Number Placeholder 5"/>
          <p:cNvSpPr>
            <a:spLocks noGrp="1"/>
          </p:cNvSpPr>
          <p:nvPr>
            <p:ph type="sldNum" sz="quarter" idx="4294967295"/>
          </p:nvPr>
        </p:nvSpPr>
        <p:spPr>
          <a:xfrm>
            <a:off x="8657111" y="4753523"/>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50</a:t>
            </a:fld>
            <a:endParaRPr lang="en-GB" dirty="0"/>
          </a:p>
        </p:txBody>
      </p:sp>
      <p:pic>
        <p:nvPicPr>
          <p:cNvPr id="3" name="Picture 2">
            <a:extLst>
              <a:ext uri="{FF2B5EF4-FFF2-40B4-BE49-F238E27FC236}">
                <a16:creationId xmlns:a16="http://schemas.microsoft.com/office/drawing/2014/main" id="{DD479121-D1FE-401B-A03B-7B081DFE2EDB}"/>
              </a:ext>
            </a:extLst>
          </p:cNvPr>
          <p:cNvPicPr>
            <a:picLocks noChangeAspect="1"/>
          </p:cNvPicPr>
          <p:nvPr/>
        </p:nvPicPr>
        <p:blipFill>
          <a:blip r:embed="rId3"/>
          <a:stretch>
            <a:fillRect/>
          </a:stretch>
        </p:blipFill>
        <p:spPr>
          <a:xfrm>
            <a:off x="629871" y="2532636"/>
            <a:ext cx="8213522" cy="1936209"/>
          </a:xfrm>
          <a:prstGeom prst="rect">
            <a:avLst/>
          </a:prstGeom>
        </p:spPr>
      </p:pic>
      <p:sp>
        <p:nvSpPr>
          <p:cNvPr id="7" name="Title 2">
            <a:extLst>
              <a:ext uri="{FF2B5EF4-FFF2-40B4-BE49-F238E27FC236}">
                <a16:creationId xmlns:a16="http://schemas.microsoft.com/office/drawing/2014/main" id="{3C771AAD-407B-47EC-9C04-C5E451F27F49}"/>
              </a:ext>
            </a:extLst>
          </p:cNvPr>
          <p:cNvSpPr txBox="1">
            <a:spLocks/>
          </p:cNvSpPr>
          <p:nvPr/>
        </p:nvSpPr>
        <p:spPr bwMode="auto">
          <a:xfrm>
            <a:off x="629871" y="1211525"/>
            <a:ext cx="8117174" cy="113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1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a:lstStyle>
          <a:p>
            <a:r>
              <a:rPr lang="en-GB" sz="1200" kern="0" dirty="0">
                <a:solidFill>
                  <a:schemeClr val="tx1"/>
                </a:solidFill>
                <a:latin typeface="+mn-lt"/>
              </a:rPr>
              <a:t>The peak flows at various points in the system are recorded. Note that those presented may not occur at the same time so they cannot be added.</a:t>
            </a:r>
          </a:p>
          <a:p>
            <a:r>
              <a:rPr lang="en-GB" sz="1200" kern="0" dirty="0">
                <a:solidFill>
                  <a:schemeClr val="tx1"/>
                </a:solidFill>
                <a:latin typeface="+mn-lt"/>
              </a:rPr>
              <a:t>The peak heat demand in the core scenarios is 170 GW. This increases if less insulation, and falls if more insulation or climate change. </a:t>
            </a:r>
          </a:p>
          <a:p>
            <a:r>
              <a:rPr lang="en-GB" sz="1200" kern="0" dirty="0">
                <a:solidFill>
                  <a:schemeClr val="tx1"/>
                </a:solidFill>
                <a:latin typeface="+mn-lt"/>
              </a:rPr>
              <a:t>The peak electricity consumption is highest in H2 because of overall supply, losses and electrolyser demand. Lowering the capacity of electrolysers would reduce this peak, but mean that less surplus electricity could be absorbed and stored.</a:t>
            </a:r>
          </a:p>
          <a:p>
            <a:r>
              <a:rPr lang="en-GB" sz="1200" kern="0" dirty="0">
                <a:solidFill>
                  <a:schemeClr val="tx1"/>
                </a:solidFill>
                <a:latin typeface="+mn-lt"/>
              </a:rPr>
              <a:t>	</a:t>
            </a:r>
          </a:p>
          <a:p>
            <a:endParaRPr lang="en-GB" sz="1400" kern="0" dirty="0">
              <a:solidFill>
                <a:schemeClr val="tx1"/>
              </a:solidFill>
              <a:latin typeface="+mn-lt"/>
            </a:endParaRPr>
          </a:p>
          <a:p>
            <a:endParaRPr lang="en-GB" sz="1200" kern="0" dirty="0">
              <a:solidFill>
                <a:schemeClr val="tx1"/>
              </a:solidFill>
              <a:latin typeface="+mn-lt"/>
            </a:endParaRPr>
          </a:p>
        </p:txBody>
      </p:sp>
      <p:sp>
        <p:nvSpPr>
          <p:cNvPr id="8" name="Footer Placeholder 5">
            <a:extLst>
              <a:ext uri="{FF2B5EF4-FFF2-40B4-BE49-F238E27FC236}">
                <a16:creationId xmlns:a16="http://schemas.microsoft.com/office/drawing/2014/main" id="{AE0913AA-F6BF-4ED3-9CC9-73D21DB5F04F}"/>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Tree>
    <p:extLst>
      <p:ext uri="{BB962C8B-B14F-4D97-AF65-F5344CB8AC3E}">
        <p14:creationId xmlns:p14="http://schemas.microsoft.com/office/powerpoint/2010/main" val="13736146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6CA7FE-769A-47AC-A19F-E272DB66D4AB}"/>
              </a:ext>
            </a:extLst>
          </p:cNvPr>
          <p:cNvSpPr>
            <a:spLocks noGrp="1"/>
          </p:cNvSpPr>
          <p:nvPr>
            <p:ph type="title"/>
          </p:nvPr>
        </p:nvSpPr>
        <p:spPr>
          <a:xfrm>
            <a:off x="969359" y="402481"/>
            <a:ext cx="3771491" cy="389017"/>
          </a:xfrm>
        </p:spPr>
        <p:txBody>
          <a:bodyPr/>
          <a:lstStyle/>
          <a:p>
            <a:r>
              <a:rPr lang="en-GB" dirty="0"/>
              <a:t>Technical and cost data</a:t>
            </a:r>
          </a:p>
        </p:txBody>
      </p:sp>
      <p:sp>
        <p:nvSpPr>
          <p:cNvPr id="6" name="Slide Number Placeholder 5"/>
          <p:cNvSpPr>
            <a:spLocks noGrp="1"/>
          </p:cNvSpPr>
          <p:nvPr>
            <p:ph type="sldNum" sz="quarter" idx="4294967295"/>
          </p:nvPr>
        </p:nvSpPr>
        <p:spPr>
          <a:xfrm>
            <a:off x="8748000" y="4778375"/>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51</a:t>
            </a:fld>
            <a:endParaRPr lang="en-GB" dirty="0"/>
          </a:p>
        </p:txBody>
      </p:sp>
      <p:sp>
        <p:nvSpPr>
          <p:cNvPr id="7" name="TextBox 6">
            <a:extLst>
              <a:ext uri="{FF2B5EF4-FFF2-40B4-BE49-F238E27FC236}">
                <a16:creationId xmlns:a16="http://schemas.microsoft.com/office/drawing/2014/main" id="{4CB3ED0C-B922-4782-8A3A-16FB8E0C6F8D}"/>
              </a:ext>
            </a:extLst>
          </p:cNvPr>
          <p:cNvSpPr txBox="1"/>
          <p:nvPr/>
        </p:nvSpPr>
        <p:spPr>
          <a:xfrm>
            <a:off x="196579" y="990619"/>
            <a:ext cx="3963941" cy="3877985"/>
          </a:xfrm>
          <a:prstGeom prst="rect">
            <a:avLst/>
          </a:prstGeom>
          <a:noFill/>
        </p:spPr>
        <p:txBody>
          <a:bodyPr wrap="square">
            <a:spAutoFit/>
          </a:bodyPr>
          <a:lstStyle/>
          <a:p>
            <a:r>
              <a:rPr lang="en-GB" sz="1200" b="1" dirty="0">
                <a:solidFill>
                  <a:srgbClr val="FF0000"/>
                </a:solidFill>
              </a:rPr>
              <a:t>E</a:t>
            </a:r>
            <a:r>
              <a:rPr lang="en-GB" sz="1200" b="1" dirty="0">
                <a:solidFill>
                  <a:srgbClr val="00B050"/>
                </a:solidFill>
              </a:rPr>
              <a:t>S</a:t>
            </a:r>
            <a:r>
              <a:rPr lang="en-GB" sz="1200" b="1" dirty="0">
                <a:solidFill>
                  <a:srgbClr val="0070C0"/>
                </a:solidFill>
              </a:rPr>
              <a:t>T</a:t>
            </a:r>
            <a:r>
              <a:rPr lang="en-GB" sz="1200" b="1" dirty="0"/>
              <a:t>IMO</a:t>
            </a:r>
            <a:r>
              <a:rPr lang="en-GB" sz="1200" kern="0" dirty="0">
                <a:solidFill>
                  <a:schemeClr val="tx1"/>
                </a:solidFill>
                <a:latin typeface="+mn-lt"/>
              </a:rPr>
              <a:t> calculates capital, O&amp;M and fuel costs. </a:t>
            </a:r>
          </a:p>
          <a:p>
            <a:r>
              <a:rPr lang="en-GB" sz="1200" kern="0" dirty="0">
                <a:solidFill>
                  <a:schemeClr val="tx1"/>
                </a:solidFill>
                <a:latin typeface="+mn-lt"/>
              </a:rPr>
              <a:t>The current performance, capital and operational costs of many individual technologies are fairly well known. Most performance and cost data used here are projected for 2040, from the Danish technology database*. </a:t>
            </a:r>
            <a:r>
              <a:rPr lang="en-GB" sz="1200" kern="0" dirty="0"/>
              <a:t>Uncertainties are generally large for hydrogen for which there are no extant large scale distribution and use systems. Projected </a:t>
            </a:r>
            <a:r>
              <a:rPr lang="en-GB" sz="1200" kern="0" dirty="0">
                <a:solidFill>
                  <a:schemeClr val="tx1"/>
                </a:solidFill>
                <a:latin typeface="+mn-lt"/>
              </a:rPr>
              <a:t>costs are uncertain. The economies of scale are accounted for in terms of efficiency and unit cost.</a:t>
            </a:r>
            <a:r>
              <a:rPr lang="en-GB" sz="1200" kern="0" dirty="0"/>
              <a:t> Nuclear costs are uncertain and opaque, but nuclear capacity is small in the scenarios so has little effect on total costs.</a:t>
            </a:r>
          </a:p>
          <a:p>
            <a:endParaRPr lang="en-GB" sz="1200" kern="0" dirty="0">
              <a:solidFill>
                <a:schemeClr val="tx1"/>
              </a:solidFill>
              <a:latin typeface="+mn-lt"/>
            </a:endParaRPr>
          </a:p>
          <a:p>
            <a:r>
              <a:rPr lang="en-GB" sz="1200" kern="0" dirty="0">
                <a:solidFill>
                  <a:schemeClr val="tx1"/>
                </a:solidFill>
                <a:latin typeface="+mn-lt"/>
              </a:rPr>
              <a:t>Perhaps the greatest uncertainties concern the costs of new and upgraded distribution networks. These have been calculated as a capital cost per consumer increasing for different consumer fractions served by DH/HP</a:t>
            </a:r>
            <a:r>
              <a:rPr lang="en-GB" sz="1200" kern="0" dirty="0"/>
              <a:t>/H2 to reflect heat load density decreasing. </a:t>
            </a:r>
            <a:r>
              <a:rPr lang="en-GB" sz="1200" kern="0" dirty="0">
                <a:solidFill>
                  <a:schemeClr val="tx1"/>
                </a:solidFill>
                <a:latin typeface="+mn-lt"/>
              </a:rPr>
              <a:t>Network losses as a fraction will partially depend on network length per consumer.</a:t>
            </a:r>
          </a:p>
          <a:p>
            <a:endParaRPr lang="en-GB" sz="900" kern="0" dirty="0"/>
          </a:p>
          <a:p>
            <a:r>
              <a:rPr lang="en-GB" sz="900" kern="0" dirty="0">
                <a:solidFill>
                  <a:schemeClr val="tx1"/>
                </a:solidFill>
                <a:latin typeface="+mn-lt"/>
              </a:rPr>
              <a:t>* </a:t>
            </a:r>
            <a:r>
              <a:rPr lang="en-GB" sz="900" kern="0" dirty="0">
                <a:solidFill>
                  <a:schemeClr val="tx1"/>
                </a:solidFill>
                <a:latin typeface="+mn-lt"/>
                <a:hlinkClick r:id="rId3"/>
              </a:rPr>
              <a:t>https://ens.dk/en/our-services/projections-and-models/technology-data</a:t>
            </a:r>
            <a:r>
              <a:rPr lang="en-GB" sz="900" kern="0" dirty="0">
                <a:solidFill>
                  <a:schemeClr val="tx1"/>
                </a:solidFill>
                <a:latin typeface="+mn-lt"/>
              </a:rPr>
              <a:t> </a:t>
            </a:r>
          </a:p>
          <a:p>
            <a:endParaRPr lang="en-GB" sz="1200" kern="0" dirty="0">
              <a:solidFill>
                <a:schemeClr val="tx1"/>
              </a:solidFill>
              <a:latin typeface="+mn-lt"/>
            </a:endParaRPr>
          </a:p>
        </p:txBody>
      </p:sp>
      <p:pic>
        <p:nvPicPr>
          <p:cNvPr id="9" name="Picture 8">
            <a:extLst>
              <a:ext uri="{FF2B5EF4-FFF2-40B4-BE49-F238E27FC236}">
                <a16:creationId xmlns:a16="http://schemas.microsoft.com/office/drawing/2014/main" id="{7374523B-0F44-429E-A603-B29DE371AD5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0851" y="3183137"/>
            <a:ext cx="4174550" cy="1368284"/>
          </a:xfrm>
          <a:prstGeom prst="rect">
            <a:avLst/>
          </a:prstGeom>
          <a:noFill/>
          <a:ln>
            <a:noFill/>
          </a:ln>
        </p:spPr>
      </p:pic>
      <p:sp>
        <p:nvSpPr>
          <p:cNvPr id="10" name="Footer Placeholder 5">
            <a:extLst>
              <a:ext uri="{FF2B5EF4-FFF2-40B4-BE49-F238E27FC236}">
                <a16:creationId xmlns:a16="http://schemas.microsoft.com/office/drawing/2014/main" id="{A5CE7A22-8615-477D-B6D7-112515E04E50}"/>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pic>
        <p:nvPicPr>
          <p:cNvPr id="3" name="Picture 2">
            <a:extLst>
              <a:ext uri="{FF2B5EF4-FFF2-40B4-BE49-F238E27FC236}">
                <a16:creationId xmlns:a16="http://schemas.microsoft.com/office/drawing/2014/main" id="{BED91282-004D-4106-8038-9F5F343BDCF9}"/>
              </a:ext>
            </a:extLst>
          </p:cNvPr>
          <p:cNvPicPr>
            <a:picLocks noChangeAspect="1"/>
          </p:cNvPicPr>
          <p:nvPr/>
        </p:nvPicPr>
        <p:blipFill>
          <a:blip r:embed="rId5"/>
          <a:stretch>
            <a:fillRect/>
          </a:stretch>
        </p:blipFill>
        <p:spPr>
          <a:xfrm>
            <a:off x="4740850" y="275691"/>
            <a:ext cx="4174550" cy="2743475"/>
          </a:xfrm>
          <a:prstGeom prst="rect">
            <a:avLst/>
          </a:prstGeom>
        </p:spPr>
      </p:pic>
    </p:spTree>
    <p:extLst>
      <p:ext uri="{BB962C8B-B14F-4D97-AF65-F5344CB8AC3E}">
        <p14:creationId xmlns:p14="http://schemas.microsoft.com/office/powerpoint/2010/main" val="24398091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6CA7FE-769A-47AC-A19F-E272DB66D4AB}"/>
              </a:ext>
            </a:extLst>
          </p:cNvPr>
          <p:cNvSpPr>
            <a:spLocks noGrp="1"/>
          </p:cNvSpPr>
          <p:nvPr>
            <p:ph type="title"/>
          </p:nvPr>
        </p:nvSpPr>
        <p:spPr>
          <a:xfrm>
            <a:off x="982942" y="435828"/>
            <a:ext cx="3771491" cy="389017"/>
          </a:xfrm>
        </p:spPr>
        <p:txBody>
          <a:bodyPr/>
          <a:lstStyle/>
          <a:p>
            <a:r>
              <a:rPr lang="en-GB" dirty="0"/>
              <a:t>Costs: disaggregated</a:t>
            </a:r>
          </a:p>
        </p:txBody>
      </p:sp>
      <p:sp>
        <p:nvSpPr>
          <p:cNvPr id="6" name="Slide Number Placeholder 5"/>
          <p:cNvSpPr>
            <a:spLocks noGrp="1"/>
          </p:cNvSpPr>
          <p:nvPr>
            <p:ph type="sldNum" sz="quarter" idx="4294967295"/>
          </p:nvPr>
        </p:nvSpPr>
        <p:spPr>
          <a:xfrm>
            <a:off x="8748000" y="4747003"/>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52</a:t>
            </a:fld>
            <a:endParaRPr lang="en-GB" dirty="0"/>
          </a:p>
        </p:txBody>
      </p:sp>
      <p:pic>
        <p:nvPicPr>
          <p:cNvPr id="3" name="Picture 2">
            <a:extLst>
              <a:ext uri="{FF2B5EF4-FFF2-40B4-BE49-F238E27FC236}">
                <a16:creationId xmlns:a16="http://schemas.microsoft.com/office/drawing/2014/main" id="{2ACD33FF-565E-4D3A-9D25-E56ABBD5F21A}"/>
              </a:ext>
            </a:extLst>
          </p:cNvPr>
          <p:cNvPicPr>
            <a:picLocks noChangeAspect="1"/>
          </p:cNvPicPr>
          <p:nvPr/>
        </p:nvPicPr>
        <p:blipFill>
          <a:blip r:embed="rId3"/>
          <a:stretch>
            <a:fillRect/>
          </a:stretch>
        </p:blipFill>
        <p:spPr>
          <a:xfrm>
            <a:off x="263924" y="2027584"/>
            <a:ext cx="8776976" cy="2485580"/>
          </a:xfrm>
          <a:prstGeom prst="rect">
            <a:avLst/>
          </a:prstGeom>
        </p:spPr>
      </p:pic>
      <p:sp>
        <p:nvSpPr>
          <p:cNvPr id="7" name="TextBox 6">
            <a:extLst>
              <a:ext uri="{FF2B5EF4-FFF2-40B4-BE49-F238E27FC236}">
                <a16:creationId xmlns:a16="http://schemas.microsoft.com/office/drawing/2014/main" id="{4CB3ED0C-B922-4782-8A3A-16FB8E0C6F8D}"/>
              </a:ext>
            </a:extLst>
          </p:cNvPr>
          <p:cNvSpPr txBox="1"/>
          <p:nvPr/>
        </p:nvSpPr>
        <p:spPr>
          <a:xfrm>
            <a:off x="263924" y="1082495"/>
            <a:ext cx="8288413" cy="830997"/>
          </a:xfrm>
          <a:prstGeom prst="rect">
            <a:avLst/>
          </a:prstGeom>
          <a:noFill/>
        </p:spPr>
        <p:txBody>
          <a:bodyPr wrap="square">
            <a:spAutoFit/>
          </a:bodyPr>
          <a:lstStyle/>
          <a:p>
            <a:r>
              <a:rPr lang="en-GB" sz="1200" b="1" dirty="0">
                <a:solidFill>
                  <a:srgbClr val="FF0000"/>
                </a:solidFill>
              </a:rPr>
              <a:t>E</a:t>
            </a:r>
            <a:r>
              <a:rPr lang="en-GB" sz="1200" b="1" dirty="0">
                <a:solidFill>
                  <a:srgbClr val="00B050"/>
                </a:solidFill>
              </a:rPr>
              <a:t>S</a:t>
            </a:r>
            <a:r>
              <a:rPr lang="en-GB" sz="1200" b="1" dirty="0">
                <a:solidFill>
                  <a:srgbClr val="0070C0"/>
                </a:solidFill>
              </a:rPr>
              <a:t>T</a:t>
            </a:r>
            <a:r>
              <a:rPr lang="en-GB" sz="1200" b="1" dirty="0"/>
              <a:t>IMO</a:t>
            </a:r>
            <a:r>
              <a:rPr lang="en-GB" sz="1200" kern="0" dirty="0">
                <a:solidFill>
                  <a:schemeClr val="tx1"/>
                </a:solidFill>
                <a:latin typeface="+mn-lt"/>
              </a:rPr>
              <a:t> calculates capital, O&amp;M and fuel costs. </a:t>
            </a:r>
          </a:p>
          <a:p>
            <a:pPr marL="171450" indent="-171450">
              <a:buFont typeface="Arial" panose="020B0604020202020204" pitchFamily="34" charset="0"/>
              <a:buChar char="•"/>
            </a:pPr>
            <a:r>
              <a:rPr lang="en-GB" sz="1200" kern="0" dirty="0">
                <a:solidFill>
                  <a:schemeClr val="tx1"/>
                </a:solidFill>
                <a:latin typeface="+mn-lt"/>
              </a:rPr>
              <a:t>Capital costs are annuitized using unit capacity costs (£/kW, £/kWh), technology life (yrs) and an interest rate of 5%/a.</a:t>
            </a:r>
          </a:p>
          <a:p>
            <a:pPr marL="171450" indent="-171450">
              <a:buFont typeface="Arial" panose="020B0604020202020204" pitchFamily="34" charset="0"/>
              <a:buChar char="•"/>
            </a:pPr>
            <a:r>
              <a:rPr lang="en-GB" sz="1200" kern="0" dirty="0"/>
              <a:t>H2 total system costs are 30% higher than DH and HP, mainly because primary capacity is higher due to the inefficiency of heating with electrolytic hydrogen as compared to heat pumps.</a:t>
            </a:r>
            <a:endParaRPr lang="en-GB" sz="1200" kern="0" dirty="0">
              <a:solidFill>
                <a:schemeClr val="tx1"/>
              </a:solidFill>
              <a:latin typeface="+mn-lt"/>
            </a:endParaRPr>
          </a:p>
        </p:txBody>
      </p:sp>
      <p:sp>
        <p:nvSpPr>
          <p:cNvPr id="8" name="Footer Placeholder 5">
            <a:extLst>
              <a:ext uri="{FF2B5EF4-FFF2-40B4-BE49-F238E27FC236}">
                <a16:creationId xmlns:a16="http://schemas.microsoft.com/office/drawing/2014/main" id="{99861FDF-19B7-4B10-BCC9-02E3ABBA8FE0}"/>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Tree>
    <p:extLst>
      <p:ext uri="{BB962C8B-B14F-4D97-AF65-F5344CB8AC3E}">
        <p14:creationId xmlns:p14="http://schemas.microsoft.com/office/powerpoint/2010/main" val="22866025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6CA7FE-769A-47AC-A19F-E272DB66D4AB}"/>
              </a:ext>
            </a:extLst>
          </p:cNvPr>
          <p:cNvSpPr>
            <a:spLocks noGrp="1"/>
          </p:cNvSpPr>
          <p:nvPr>
            <p:ph type="title"/>
          </p:nvPr>
        </p:nvSpPr>
        <p:spPr>
          <a:xfrm>
            <a:off x="938661" y="417606"/>
            <a:ext cx="3771491" cy="389017"/>
          </a:xfrm>
        </p:spPr>
        <p:txBody>
          <a:bodyPr/>
          <a:lstStyle/>
          <a:p>
            <a:r>
              <a:rPr lang="en-GB" dirty="0"/>
              <a:t>Costs of heat and electricity</a:t>
            </a:r>
          </a:p>
        </p:txBody>
      </p:sp>
      <p:sp>
        <p:nvSpPr>
          <p:cNvPr id="6" name="Slide Number Placeholder 5"/>
          <p:cNvSpPr>
            <a:spLocks noGrp="1"/>
          </p:cNvSpPr>
          <p:nvPr>
            <p:ph type="sldNum" sz="quarter" idx="4294967295"/>
          </p:nvPr>
        </p:nvSpPr>
        <p:spPr>
          <a:xfrm>
            <a:off x="8748000" y="4802335"/>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53</a:t>
            </a:fld>
            <a:endParaRPr lang="en-GB" dirty="0"/>
          </a:p>
        </p:txBody>
      </p:sp>
      <p:pic>
        <p:nvPicPr>
          <p:cNvPr id="3" name="Picture 2">
            <a:extLst>
              <a:ext uri="{FF2B5EF4-FFF2-40B4-BE49-F238E27FC236}">
                <a16:creationId xmlns:a16="http://schemas.microsoft.com/office/drawing/2014/main" id="{E8463A69-FE64-4C25-82DF-930BCACFB875}"/>
              </a:ext>
            </a:extLst>
          </p:cNvPr>
          <p:cNvPicPr>
            <a:picLocks noChangeAspect="1"/>
          </p:cNvPicPr>
          <p:nvPr/>
        </p:nvPicPr>
        <p:blipFill>
          <a:blip r:embed="rId3"/>
          <a:stretch>
            <a:fillRect/>
          </a:stretch>
        </p:blipFill>
        <p:spPr>
          <a:xfrm>
            <a:off x="5139522" y="117359"/>
            <a:ext cx="3465576" cy="2069973"/>
          </a:xfrm>
          <a:prstGeom prst="rect">
            <a:avLst/>
          </a:prstGeom>
        </p:spPr>
      </p:pic>
      <p:pic>
        <p:nvPicPr>
          <p:cNvPr id="5" name="Picture 4">
            <a:extLst>
              <a:ext uri="{FF2B5EF4-FFF2-40B4-BE49-F238E27FC236}">
                <a16:creationId xmlns:a16="http://schemas.microsoft.com/office/drawing/2014/main" id="{F36DDEDF-8B5B-4B27-8E9B-7037549AF9B2}"/>
              </a:ext>
            </a:extLst>
          </p:cNvPr>
          <p:cNvPicPr>
            <a:picLocks noChangeAspect="1"/>
          </p:cNvPicPr>
          <p:nvPr/>
        </p:nvPicPr>
        <p:blipFill>
          <a:blip r:embed="rId4"/>
          <a:stretch>
            <a:fillRect/>
          </a:stretch>
        </p:blipFill>
        <p:spPr>
          <a:xfrm>
            <a:off x="5139522" y="2309746"/>
            <a:ext cx="3469005" cy="2313432"/>
          </a:xfrm>
          <a:prstGeom prst="rect">
            <a:avLst/>
          </a:prstGeom>
        </p:spPr>
      </p:pic>
      <p:sp>
        <p:nvSpPr>
          <p:cNvPr id="8" name="Title 2">
            <a:extLst>
              <a:ext uri="{FF2B5EF4-FFF2-40B4-BE49-F238E27FC236}">
                <a16:creationId xmlns:a16="http://schemas.microsoft.com/office/drawing/2014/main" id="{43515635-A337-46B4-8628-8428482F85FD}"/>
              </a:ext>
            </a:extLst>
          </p:cNvPr>
          <p:cNvSpPr txBox="1">
            <a:spLocks/>
          </p:cNvSpPr>
          <p:nvPr/>
        </p:nvSpPr>
        <p:spPr bwMode="auto">
          <a:xfrm>
            <a:off x="234241" y="1081497"/>
            <a:ext cx="4758646" cy="3256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1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a:lstStyle>
          <a:p>
            <a:r>
              <a:rPr lang="en-GB" sz="1200" kern="0" dirty="0">
                <a:solidFill>
                  <a:schemeClr val="tx1"/>
                </a:solidFill>
                <a:latin typeface="+mn-lt"/>
              </a:rPr>
              <a:t>Energy systems are interconnected systems with some components serving multiple demands. Estimation is needed to separate out the cost of heat, but note that these are for 70:30 mixed DH/HP/H2 systems:</a:t>
            </a:r>
          </a:p>
          <a:p>
            <a:pPr marL="285750" indent="-285750">
              <a:buFont typeface="Arial" panose="020B0604020202020204" pitchFamily="34" charset="0"/>
              <a:buChar char="•"/>
            </a:pPr>
            <a:endParaRPr lang="en-GB" sz="1200" kern="0" dirty="0">
              <a:solidFill>
                <a:schemeClr val="tx1"/>
              </a:solidFill>
              <a:latin typeface="+mn-lt"/>
            </a:endParaRPr>
          </a:p>
          <a:p>
            <a:pPr marL="285750" indent="-285750">
              <a:buFont typeface="Arial" panose="020B0604020202020204" pitchFamily="34" charset="0"/>
              <a:buChar char="•"/>
            </a:pPr>
            <a:r>
              <a:rPr lang="en-GB" sz="1200" kern="0" dirty="0">
                <a:solidFill>
                  <a:schemeClr val="tx1"/>
                </a:solidFill>
                <a:latin typeface="+mn-lt"/>
              </a:rPr>
              <a:t>The costs of components solely or mainly for heating may be summed  – these include consumer heaters, heat and hydrogen networks, DH components, and H2 electrolysers.</a:t>
            </a:r>
          </a:p>
          <a:p>
            <a:pPr marL="285750" indent="-285750">
              <a:buFont typeface="Arial" panose="020B0604020202020204" pitchFamily="34" charset="0"/>
              <a:buChar char="•"/>
            </a:pPr>
            <a:endParaRPr lang="en-GB" sz="1200" kern="0" dirty="0">
              <a:solidFill>
                <a:schemeClr val="tx1"/>
              </a:solidFill>
              <a:latin typeface="+mn-lt"/>
            </a:endParaRPr>
          </a:p>
          <a:p>
            <a:pPr marL="285750" indent="-285750">
              <a:buFont typeface="Arial" panose="020B0604020202020204" pitchFamily="34" charset="0"/>
              <a:buChar char="•"/>
            </a:pPr>
            <a:r>
              <a:rPr lang="en-GB" sz="1200" kern="0" dirty="0">
                <a:solidFill>
                  <a:schemeClr val="tx1"/>
                </a:solidFill>
                <a:latin typeface="+mn-lt"/>
              </a:rPr>
              <a:t>The cost of electricity supply for heating (heat pumps, electrolysis) may be estimated as the fraction of electricity consumption for heat times the total cost of electricity supply.</a:t>
            </a:r>
          </a:p>
          <a:p>
            <a:endParaRPr lang="en-GB" sz="1200" kern="0" dirty="0">
              <a:solidFill>
                <a:schemeClr val="tx1"/>
              </a:solidFill>
              <a:latin typeface="+mn-lt"/>
            </a:endParaRPr>
          </a:p>
          <a:p>
            <a:r>
              <a:rPr lang="en-GB" sz="1200" kern="0" dirty="0">
                <a:solidFill>
                  <a:schemeClr val="tx1"/>
                </a:solidFill>
                <a:latin typeface="+mn-lt"/>
              </a:rPr>
              <a:t>These two elements may then be summed. The sums may then be divided by heat demand to derive the unit cost of heat. 70% H2 heat costs about 70% more than DH or HP heat.</a:t>
            </a:r>
          </a:p>
          <a:p>
            <a:endParaRPr lang="en-GB" sz="1200" kern="0" dirty="0">
              <a:solidFill>
                <a:schemeClr val="tx1"/>
              </a:solidFill>
              <a:latin typeface="+mn-lt"/>
            </a:endParaRPr>
          </a:p>
          <a:p>
            <a:r>
              <a:rPr lang="en-GB" sz="1200" kern="0" dirty="0">
                <a:solidFill>
                  <a:schemeClr val="tx1"/>
                </a:solidFill>
                <a:latin typeface="+mn-lt"/>
              </a:rPr>
              <a:t> Similarly for electricity. The total cost of electricity in H2 is higher because of the greater consumption, but there is little variation in unit p/kWh costs.</a:t>
            </a:r>
          </a:p>
          <a:p>
            <a:endParaRPr lang="en-GB" sz="1200" kern="0" dirty="0">
              <a:solidFill>
                <a:schemeClr val="tx1"/>
              </a:solidFill>
              <a:latin typeface="+mn-lt"/>
            </a:endParaRPr>
          </a:p>
          <a:p>
            <a:endParaRPr lang="en-GB" sz="1200" kern="0" dirty="0">
              <a:solidFill>
                <a:schemeClr val="tx1"/>
              </a:solidFill>
              <a:latin typeface="+mn-lt"/>
            </a:endParaRPr>
          </a:p>
          <a:p>
            <a:endParaRPr lang="en-GB" sz="1200" kern="0" dirty="0">
              <a:solidFill>
                <a:schemeClr val="tx1"/>
              </a:solidFill>
              <a:latin typeface="+mn-lt"/>
            </a:endParaRPr>
          </a:p>
          <a:p>
            <a:endParaRPr lang="en-GB" sz="1200" kern="0" dirty="0">
              <a:solidFill>
                <a:schemeClr val="tx1"/>
              </a:solidFill>
              <a:latin typeface="+mn-lt"/>
            </a:endParaRPr>
          </a:p>
          <a:p>
            <a:endParaRPr lang="en-GB" sz="1200" kern="0" dirty="0">
              <a:solidFill>
                <a:schemeClr val="tx1"/>
              </a:solidFill>
              <a:latin typeface="+mn-lt"/>
            </a:endParaRPr>
          </a:p>
          <a:p>
            <a:endParaRPr lang="en-GB" sz="1200" kern="0" dirty="0">
              <a:solidFill>
                <a:schemeClr val="tx1"/>
              </a:solidFill>
              <a:latin typeface="+mn-lt"/>
            </a:endParaRPr>
          </a:p>
          <a:p>
            <a:endParaRPr lang="en-GB" sz="1200" kern="0" dirty="0">
              <a:solidFill>
                <a:schemeClr val="tx1"/>
              </a:solidFill>
              <a:latin typeface="+mn-lt"/>
            </a:endParaRPr>
          </a:p>
          <a:p>
            <a:endParaRPr lang="en-GB" sz="1200" kern="0" dirty="0">
              <a:solidFill>
                <a:schemeClr val="tx1"/>
              </a:solidFill>
              <a:latin typeface="+mn-lt"/>
            </a:endParaRPr>
          </a:p>
          <a:p>
            <a:endParaRPr lang="en-GB" sz="1200" kern="0" dirty="0">
              <a:solidFill>
                <a:schemeClr val="tx1"/>
              </a:solidFill>
              <a:latin typeface="+mn-lt"/>
            </a:endParaRPr>
          </a:p>
          <a:p>
            <a:endParaRPr lang="en-GB" sz="1200" kern="0" dirty="0">
              <a:solidFill>
                <a:schemeClr val="tx1"/>
              </a:solidFill>
              <a:latin typeface="+mn-lt"/>
            </a:endParaRPr>
          </a:p>
          <a:p>
            <a:endParaRPr lang="en-GB" sz="1200" kern="0" dirty="0">
              <a:solidFill>
                <a:schemeClr val="tx1"/>
              </a:solidFill>
              <a:latin typeface="+mn-lt"/>
            </a:endParaRPr>
          </a:p>
          <a:p>
            <a:r>
              <a:rPr lang="en-GB" sz="1200" kern="0" dirty="0">
                <a:solidFill>
                  <a:schemeClr val="tx1"/>
                </a:solidFill>
                <a:latin typeface="+mn-lt"/>
              </a:rPr>
              <a:t>	</a:t>
            </a:r>
          </a:p>
          <a:p>
            <a:endParaRPr lang="en-GB" sz="1200" kern="0" dirty="0">
              <a:solidFill>
                <a:schemeClr val="tx1"/>
              </a:solidFill>
              <a:latin typeface="+mn-lt"/>
            </a:endParaRPr>
          </a:p>
          <a:p>
            <a:endParaRPr lang="en-GB" sz="1200" kern="0" dirty="0">
              <a:solidFill>
                <a:schemeClr val="tx1"/>
              </a:solidFill>
              <a:latin typeface="+mn-lt"/>
            </a:endParaRPr>
          </a:p>
        </p:txBody>
      </p:sp>
      <p:sp>
        <p:nvSpPr>
          <p:cNvPr id="9" name="Footer Placeholder 5">
            <a:extLst>
              <a:ext uri="{FF2B5EF4-FFF2-40B4-BE49-F238E27FC236}">
                <a16:creationId xmlns:a16="http://schemas.microsoft.com/office/drawing/2014/main" id="{43759BFB-8443-411F-A7ED-F9E64059F737}"/>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Tree>
    <p:extLst>
      <p:ext uri="{BB962C8B-B14F-4D97-AF65-F5344CB8AC3E}">
        <p14:creationId xmlns:p14="http://schemas.microsoft.com/office/powerpoint/2010/main" val="32569673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D1FFC-6DB5-4885-BD91-BCAC68FA38CC}"/>
              </a:ext>
            </a:extLst>
          </p:cNvPr>
          <p:cNvSpPr>
            <a:spLocks noGrp="1"/>
          </p:cNvSpPr>
          <p:nvPr>
            <p:ph type="title"/>
          </p:nvPr>
        </p:nvSpPr>
        <p:spPr>
          <a:xfrm>
            <a:off x="971999" y="432000"/>
            <a:ext cx="7950872" cy="389017"/>
          </a:xfrm>
        </p:spPr>
        <p:txBody>
          <a:bodyPr/>
          <a:lstStyle/>
          <a:p>
            <a:r>
              <a:rPr lang="en-GB" dirty="0"/>
              <a:t>Cost comparisons: single zero emission vectors</a:t>
            </a:r>
          </a:p>
        </p:txBody>
      </p:sp>
      <p:sp>
        <p:nvSpPr>
          <p:cNvPr id="6" name="Slide Number Placeholder 5"/>
          <p:cNvSpPr>
            <a:spLocks noGrp="1"/>
          </p:cNvSpPr>
          <p:nvPr>
            <p:ph type="sldNum" sz="quarter" idx="4294967295"/>
          </p:nvPr>
        </p:nvSpPr>
        <p:spPr>
          <a:xfrm>
            <a:off x="8745833" y="4778375"/>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54</a:t>
            </a:fld>
            <a:endParaRPr lang="en-GB" dirty="0"/>
          </a:p>
        </p:txBody>
      </p:sp>
      <p:sp>
        <p:nvSpPr>
          <p:cNvPr id="10" name="Title 4">
            <a:extLst>
              <a:ext uri="{FF2B5EF4-FFF2-40B4-BE49-F238E27FC236}">
                <a16:creationId xmlns:a16="http://schemas.microsoft.com/office/drawing/2014/main" id="{68420DD5-E2D8-4C2B-8C42-93E444C7D4F9}"/>
              </a:ext>
            </a:extLst>
          </p:cNvPr>
          <p:cNvSpPr txBox="1">
            <a:spLocks/>
          </p:cNvSpPr>
          <p:nvPr/>
        </p:nvSpPr>
        <p:spPr>
          <a:xfrm>
            <a:off x="1172057" y="1598025"/>
            <a:ext cx="6601058" cy="2603081"/>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1400" b="1" dirty="0">
              <a:latin typeface="+mn-lt"/>
            </a:endParaRPr>
          </a:p>
          <a:p>
            <a:pPr algn="l"/>
            <a:endParaRPr lang="en-GB" sz="1400" dirty="0">
              <a:latin typeface="+mn-lt"/>
            </a:endParaRPr>
          </a:p>
          <a:p>
            <a:pPr algn="l"/>
            <a:endParaRPr lang="en-GB" sz="1400" dirty="0"/>
          </a:p>
        </p:txBody>
      </p:sp>
      <p:sp>
        <p:nvSpPr>
          <p:cNvPr id="9" name="Title 4">
            <a:extLst>
              <a:ext uri="{FF2B5EF4-FFF2-40B4-BE49-F238E27FC236}">
                <a16:creationId xmlns:a16="http://schemas.microsoft.com/office/drawing/2014/main" id="{5059FF4F-56B5-4949-A028-A6D0FBC3E574}"/>
              </a:ext>
            </a:extLst>
          </p:cNvPr>
          <p:cNvSpPr txBox="1">
            <a:spLocks/>
          </p:cNvSpPr>
          <p:nvPr/>
        </p:nvSpPr>
        <p:spPr>
          <a:xfrm>
            <a:off x="2633879" y="3584362"/>
            <a:ext cx="3523892" cy="349685"/>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900" dirty="0"/>
          </a:p>
        </p:txBody>
      </p:sp>
      <p:sp>
        <p:nvSpPr>
          <p:cNvPr id="7" name="Title 4">
            <a:extLst>
              <a:ext uri="{FF2B5EF4-FFF2-40B4-BE49-F238E27FC236}">
                <a16:creationId xmlns:a16="http://schemas.microsoft.com/office/drawing/2014/main" id="{43B894EC-39C0-46FE-85C5-2D63F0FE5997}"/>
              </a:ext>
            </a:extLst>
          </p:cNvPr>
          <p:cNvSpPr txBox="1">
            <a:spLocks/>
          </p:cNvSpPr>
          <p:nvPr/>
        </p:nvSpPr>
        <p:spPr>
          <a:xfrm>
            <a:off x="238285" y="1148577"/>
            <a:ext cx="8507548" cy="752532"/>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71450" indent="-171450" algn="l">
              <a:buFont typeface="Arial" panose="020B0604020202020204" pitchFamily="34" charset="0"/>
              <a:buChar char="•"/>
            </a:pPr>
            <a:r>
              <a:rPr lang="en-GB" sz="1200" dirty="0"/>
              <a:t>The core scenarios have mixes of heat shares </a:t>
            </a:r>
            <a:r>
              <a:rPr lang="en-GB" sz="1200" b="1" dirty="0"/>
              <a:t>DH</a:t>
            </a:r>
            <a:r>
              <a:rPr lang="en-GB" sz="1200" dirty="0"/>
              <a:t> (DH-70:HP-30:H2-0); </a:t>
            </a:r>
            <a:r>
              <a:rPr lang="en-GB" sz="1200" b="1" dirty="0"/>
              <a:t>HP</a:t>
            </a:r>
            <a:r>
              <a:rPr lang="en-GB" sz="1200" dirty="0"/>
              <a:t> (DH-30:HP-70:H2-0); </a:t>
            </a:r>
            <a:r>
              <a:rPr lang="en-GB" sz="1200" b="1" dirty="0"/>
              <a:t>H2</a:t>
            </a:r>
            <a:r>
              <a:rPr lang="en-GB" sz="1200" dirty="0"/>
              <a:t> (DH-0:HP-30:H2-70). Therefore the cost comparisons do not relate to single vectors. </a:t>
            </a:r>
          </a:p>
          <a:p>
            <a:pPr marL="171450" indent="-171450" algn="l">
              <a:buFont typeface="Arial" panose="020B0604020202020204" pitchFamily="34" charset="0"/>
              <a:buChar char="•"/>
            </a:pPr>
            <a:r>
              <a:rPr lang="en-GB" sz="1200" dirty="0"/>
              <a:t>As shown below, an attempt has been made to separate out the costs for each vector, with one difficulty being the estimation of additional electricity network and storage costs incurred by each vector.</a:t>
            </a:r>
          </a:p>
          <a:p>
            <a:pPr marL="171450" indent="-171450" algn="l">
              <a:buFont typeface="Arial" panose="020B0604020202020204" pitchFamily="34" charset="0"/>
              <a:buChar char="•"/>
            </a:pPr>
            <a:r>
              <a:rPr lang="en-GB" sz="1200" dirty="0"/>
              <a:t>Green hydrogen heating costs about 80% more than heat pumps or district heating</a:t>
            </a:r>
          </a:p>
        </p:txBody>
      </p:sp>
      <p:sp>
        <p:nvSpPr>
          <p:cNvPr id="11" name="Footer Placeholder 5">
            <a:extLst>
              <a:ext uri="{FF2B5EF4-FFF2-40B4-BE49-F238E27FC236}">
                <a16:creationId xmlns:a16="http://schemas.microsoft.com/office/drawing/2014/main" id="{0B6451AF-70AA-4F66-AC26-963CBF74C622}"/>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pic>
        <p:nvPicPr>
          <p:cNvPr id="5" name="Picture 4">
            <a:extLst>
              <a:ext uri="{FF2B5EF4-FFF2-40B4-BE49-F238E27FC236}">
                <a16:creationId xmlns:a16="http://schemas.microsoft.com/office/drawing/2014/main" id="{3CE3C89C-91EF-4B4F-AE57-C6CC1646328A}"/>
              </a:ext>
            </a:extLst>
          </p:cNvPr>
          <p:cNvPicPr>
            <a:picLocks noChangeAspect="1"/>
          </p:cNvPicPr>
          <p:nvPr/>
        </p:nvPicPr>
        <p:blipFill>
          <a:blip r:embed="rId3"/>
          <a:stretch>
            <a:fillRect/>
          </a:stretch>
        </p:blipFill>
        <p:spPr>
          <a:xfrm>
            <a:off x="1558347" y="2102804"/>
            <a:ext cx="5828478" cy="2963115"/>
          </a:xfrm>
          <a:prstGeom prst="rect">
            <a:avLst/>
          </a:prstGeom>
        </p:spPr>
      </p:pic>
    </p:spTree>
    <p:extLst>
      <p:ext uri="{BB962C8B-B14F-4D97-AF65-F5344CB8AC3E}">
        <p14:creationId xmlns:p14="http://schemas.microsoft.com/office/powerpoint/2010/main" val="1198816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D1FFC-6DB5-4885-BD91-BCAC68FA38CC}"/>
              </a:ext>
            </a:extLst>
          </p:cNvPr>
          <p:cNvSpPr>
            <a:spLocks noGrp="1"/>
          </p:cNvSpPr>
          <p:nvPr>
            <p:ph type="title"/>
          </p:nvPr>
        </p:nvSpPr>
        <p:spPr>
          <a:xfrm>
            <a:off x="971999" y="432000"/>
            <a:ext cx="7938829" cy="389017"/>
          </a:xfrm>
        </p:spPr>
        <p:txBody>
          <a:bodyPr/>
          <a:lstStyle/>
          <a:p>
            <a:r>
              <a:rPr lang="en-GB" dirty="0"/>
              <a:t>Commentary: electricity network</a:t>
            </a:r>
          </a:p>
        </p:txBody>
      </p:sp>
      <p:sp>
        <p:nvSpPr>
          <p:cNvPr id="6" name="Slide Number Placeholder 5"/>
          <p:cNvSpPr>
            <a:spLocks noGrp="1"/>
          </p:cNvSpPr>
          <p:nvPr>
            <p:ph type="sldNum" sz="quarter" idx="4294967295"/>
          </p:nvPr>
        </p:nvSpPr>
        <p:spPr>
          <a:xfrm>
            <a:off x="8748000" y="4778375"/>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55</a:t>
            </a:fld>
            <a:endParaRPr lang="en-GB" dirty="0"/>
          </a:p>
        </p:txBody>
      </p:sp>
      <p:sp>
        <p:nvSpPr>
          <p:cNvPr id="10" name="Title 4">
            <a:extLst>
              <a:ext uri="{FF2B5EF4-FFF2-40B4-BE49-F238E27FC236}">
                <a16:creationId xmlns:a16="http://schemas.microsoft.com/office/drawing/2014/main" id="{68420DD5-E2D8-4C2B-8C42-93E444C7D4F9}"/>
              </a:ext>
            </a:extLst>
          </p:cNvPr>
          <p:cNvSpPr txBox="1">
            <a:spLocks/>
          </p:cNvSpPr>
          <p:nvPr/>
        </p:nvSpPr>
        <p:spPr>
          <a:xfrm>
            <a:off x="193301" y="1245180"/>
            <a:ext cx="8752699" cy="2653139"/>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200" dirty="0">
                <a:latin typeface="+mn-lt"/>
              </a:rPr>
              <a:t>The current UK peak electricity demand is about 55 GW. Modelled peak flows account for storage use in general; but consumer storage apart from in EVs is not modelled; however several cold days with low renewables would deplete most practicable consumer stores. Delivered peak flows are 142 (DH), 148 (HP) and 121 GW (H2) or an increase of about 2.5 times the current peak. The H2 distribution peak is 27 GW or 20% less than for HP.  A major contributor to this peak is EV charging at about 100 GW; about 40% of dwellings have no off-road parking, so a fraction of this would be to charging stations, some of which would have high voltage supply. The peak consumption on the high voltage grid is 148 (DH), 151 (HP) and 313 GW (H2), with the H2 peak being largely driven by electrolyser capacity which is assumed connected to high voltage transmission. Transmission is assumed to accommodate the maximum generation of 257 (DH), 280 (HP) and 474 GW (H2).</a:t>
            </a:r>
          </a:p>
          <a:p>
            <a:pPr algn="l"/>
            <a:r>
              <a:rPr lang="en-GB" sz="1200" dirty="0">
                <a:latin typeface="+mn-lt"/>
              </a:rPr>
              <a:t>In all scenarios, the capacities of the distribution and transmission electricity networks will have to be greatly increased, with much of the network being upgraded. Assuming a 60 year asset life, half the existing network will be replaced by 2050 in any scenario. In the minimum 30% HP heat share scenario, HPs may mainly be in off-gas-grid and low load density areas where the network length per consumer is high, but a fraction of this will be overground and underground installation per metre may cost less than in cities. </a:t>
            </a:r>
          </a:p>
          <a:p>
            <a:pPr algn="l"/>
            <a:endParaRPr lang="en-GB" sz="1200" b="1" dirty="0">
              <a:latin typeface="+mn-lt"/>
            </a:endParaRPr>
          </a:p>
          <a:p>
            <a:pPr algn="l"/>
            <a:endParaRPr lang="en-GB" sz="1200" b="1" dirty="0">
              <a:latin typeface="+mn-lt"/>
            </a:endParaRPr>
          </a:p>
          <a:p>
            <a:pPr algn="l"/>
            <a:endParaRPr lang="en-GB" sz="1200" dirty="0">
              <a:latin typeface="+mn-lt"/>
            </a:endParaRPr>
          </a:p>
          <a:p>
            <a:pPr algn="l"/>
            <a:endParaRPr lang="en-GB" sz="1200" dirty="0"/>
          </a:p>
        </p:txBody>
      </p:sp>
      <p:sp>
        <p:nvSpPr>
          <p:cNvPr id="9" name="Title 4">
            <a:extLst>
              <a:ext uri="{FF2B5EF4-FFF2-40B4-BE49-F238E27FC236}">
                <a16:creationId xmlns:a16="http://schemas.microsoft.com/office/drawing/2014/main" id="{5059FF4F-56B5-4949-A028-A6D0FBC3E574}"/>
              </a:ext>
            </a:extLst>
          </p:cNvPr>
          <p:cNvSpPr txBox="1">
            <a:spLocks/>
          </p:cNvSpPr>
          <p:nvPr/>
        </p:nvSpPr>
        <p:spPr>
          <a:xfrm>
            <a:off x="2633879" y="3584362"/>
            <a:ext cx="3523892" cy="349685"/>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900" dirty="0"/>
          </a:p>
        </p:txBody>
      </p:sp>
      <p:sp>
        <p:nvSpPr>
          <p:cNvPr id="7" name="Footer Placeholder 5">
            <a:extLst>
              <a:ext uri="{FF2B5EF4-FFF2-40B4-BE49-F238E27FC236}">
                <a16:creationId xmlns:a16="http://schemas.microsoft.com/office/drawing/2014/main" id="{9DE692A1-CB91-4933-B1FA-E1FD8852F6DB}"/>
              </a:ext>
            </a:extLst>
          </p:cNvPr>
          <p:cNvSpPr txBox="1">
            <a:spLocks/>
          </p:cNvSpPr>
          <p:nvPr/>
        </p:nvSpPr>
        <p:spPr>
          <a:xfrm>
            <a:off x="6872310" y="0"/>
            <a:ext cx="2429087"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00" b="1" dirty="0">
                <a:solidFill>
                  <a:schemeClr val="tx1">
                    <a:alpha val="70000"/>
                  </a:schemeClr>
                </a:solidFill>
              </a:rPr>
              <a:t>UCL Energy Institute: </a:t>
            </a:r>
            <a:r>
              <a:rPr lang="en-GB" sz="900" b="1" dirty="0">
                <a:solidFill>
                  <a:srgbClr val="FF0000">
                    <a:alpha val="70000"/>
                  </a:srgbClr>
                </a:solidFill>
              </a:rPr>
              <a:t>Energy</a:t>
            </a:r>
            <a:r>
              <a:rPr lang="en-GB" sz="900" b="1" dirty="0">
                <a:solidFill>
                  <a:srgbClr val="00B050">
                    <a:alpha val="70000"/>
                  </a:srgbClr>
                </a:solidFill>
              </a:rPr>
              <a:t>Space</a:t>
            </a:r>
            <a:r>
              <a:rPr lang="en-GB" sz="900" b="1" dirty="0">
                <a:solidFill>
                  <a:srgbClr val="0070C0">
                    <a:alpha val="70000"/>
                  </a:srgbClr>
                </a:solidFill>
              </a:rPr>
              <a:t>Time</a:t>
            </a:r>
            <a:r>
              <a:rPr lang="en-GB" sz="900" dirty="0">
                <a:solidFill>
                  <a:schemeClr val="tx1">
                    <a:alpha val="50000"/>
                  </a:schemeClr>
                </a:solidFill>
              </a:rPr>
              <a:t> group</a:t>
            </a:r>
          </a:p>
        </p:txBody>
      </p:sp>
      <p:pic>
        <p:nvPicPr>
          <p:cNvPr id="11" name="Picture 10">
            <a:extLst>
              <a:ext uri="{FF2B5EF4-FFF2-40B4-BE49-F238E27FC236}">
                <a16:creationId xmlns:a16="http://schemas.microsoft.com/office/drawing/2014/main" id="{345E3DD2-40DA-49A0-A33F-4890C5ACA420}"/>
              </a:ext>
            </a:extLst>
          </p:cNvPr>
          <p:cNvPicPr>
            <a:picLocks noChangeAspect="1"/>
          </p:cNvPicPr>
          <p:nvPr/>
        </p:nvPicPr>
        <p:blipFill>
          <a:blip r:embed="rId3"/>
          <a:stretch>
            <a:fillRect/>
          </a:stretch>
        </p:blipFill>
        <p:spPr>
          <a:xfrm>
            <a:off x="4101341" y="3477612"/>
            <a:ext cx="4847008" cy="1142607"/>
          </a:xfrm>
          <a:prstGeom prst="rect">
            <a:avLst/>
          </a:prstGeom>
        </p:spPr>
      </p:pic>
    </p:spTree>
    <p:extLst>
      <p:ext uri="{BB962C8B-B14F-4D97-AF65-F5344CB8AC3E}">
        <p14:creationId xmlns:p14="http://schemas.microsoft.com/office/powerpoint/2010/main" val="3338404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D1FFC-6DB5-4885-BD91-BCAC68FA38CC}"/>
              </a:ext>
            </a:extLst>
          </p:cNvPr>
          <p:cNvSpPr>
            <a:spLocks noGrp="1"/>
          </p:cNvSpPr>
          <p:nvPr>
            <p:ph type="title"/>
          </p:nvPr>
        </p:nvSpPr>
        <p:spPr>
          <a:xfrm>
            <a:off x="971999" y="432000"/>
            <a:ext cx="5545843" cy="389017"/>
          </a:xfrm>
        </p:spPr>
        <p:txBody>
          <a:bodyPr/>
          <a:lstStyle/>
          <a:p>
            <a:r>
              <a:rPr lang="en-GB" dirty="0"/>
              <a:t>Commentary: technology uncertainties</a:t>
            </a:r>
          </a:p>
        </p:txBody>
      </p:sp>
      <p:sp>
        <p:nvSpPr>
          <p:cNvPr id="6" name="Slide Number Placeholder 5"/>
          <p:cNvSpPr>
            <a:spLocks noGrp="1"/>
          </p:cNvSpPr>
          <p:nvPr>
            <p:ph type="sldNum" sz="quarter" idx="4294967295"/>
          </p:nvPr>
        </p:nvSpPr>
        <p:spPr>
          <a:xfrm>
            <a:off x="8748000" y="4778375"/>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56</a:t>
            </a:fld>
            <a:endParaRPr lang="en-GB" dirty="0"/>
          </a:p>
        </p:txBody>
      </p:sp>
      <p:sp>
        <p:nvSpPr>
          <p:cNvPr id="10" name="Title 4">
            <a:extLst>
              <a:ext uri="{FF2B5EF4-FFF2-40B4-BE49-F238E27FC236}">
                <a16:creationId xmlns:a16="http://schemas.microsoft.com/office/drawing/2014/main" id="{68420DD5-E2D8-4C2B-8C42-93E444C7D4F9}"/>
              </a:ext>
            </a:extLst>
          </p:cNvPr>
          <p:cNvSpPr txBox="1">
            <a:spLocks/>
          </p:cNvSpPr>
          <p:nvPr/>
        </p:nvSpPr>
        <p:spPr>
          <a:xfrm>
            <a:off x="351388" y="1892179"/>
            <a:ext cx="8255295" cy="2603081"/>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400" b="1" dirty="0">
                <a:latin typeface="+mn-lt"/>
              </a:rPr>
              <a:t>Technologies</a:t>
            </a:r>
          </a:p>
          <a:p>
            <a:pPr algn="l"/>
            <a:r>
              <a:rPr lang="en-GB" sz="1400" dirty="0">
                <a:latin typeface="+mn-lt"/>
              </a:rPr>
              <a:t>Heat pump and district heat technologies are well known. In the UK in 2021, about 0.3 M consumers have heat pumps and some 0.2 M consumers have DH; tens of millions of consumers in Europe are served with these. There is no extant large scale application of new or adapted hydrogen distribution networks, building internals and boilers, so there is uncertainty about implementation and cost.</a:t>
            </a:r>
          </a:p>
          <a:p>
            <a:pPr algn="l"/>
            <a:r>
              <a:rPr lang="en-GB" sz="1400" dirty="0">
                <a:latin typeface="+mn-lt"/>
              </a:rPr>
              <a:t>The scenarios here use costs projected for 2040. These are generally uncertain, but particularly for wind, solar and batteries as these technologies are still being rapidly developed technically and in unit and mass production scale, and the substantial historic cost reductions are usually assumed to continue, albeit more slowly.</a:t>
            </a:r>
          </a:p>
          <a:p>
            <a:pPr algn="l"/>
            <a:endParaRPr lang="en-GB" sz="1400" dirty="0">
              <a:latin typeface="+mn-lt"/>
            </a:endParaRPr>
          </a:p>
          <a:p>
            <a:pPr algn="l"/>
            <a:r>
              <a:rPr lang="en-GB" sz="1400" b="1" dirty="0">
                <a:latin typeface="+mn-lt"/>
              </a:rPr>
              <a:t>Distribution networks</a:t>
            </a:r>
          </a:p>
          <a:p>
            <a:pPr algn="l"/>
            <a:r>
              <a:rPr lang="en-GB" sz="1400" dirty="0">
                <a:latin typeface="+mn-lt"/>
              </a:rPr>
              <a:t>A major uncertainty is the cost of new, upgraded or adapted distribution networks comprising transmission (cable, pipe) and ancillary gear (transformers, compressors etc.). Electricity and DH network transmission costs depend on many factors, perhaps most important are network length and the cost in laying equipment underground. For hydrogen, the costs of adapting existing gas networks, including in consumers’ premises are not well known.</a:t>
            </a:r>
          </a:p>
          <a:p>
            <a:pPr algn="l"/>
            <a:endParaRPr lang="en-GB" sz="1400" dirty="0">
              <a:latin typeface="+mn-lt"/>
            </a:endParaRPr>
          </a:p>
          <a:p>
            <a:pPr algn="l"/>
            <a:endParaRPr lang="en-GB" sz="1400" b="1" dirty="0">
              <a:latin typeface="+mn-lt"/>
            </a:endParaRPr>
          </a:p>
          <a:p>
            <a:pPr algn="l"/>
            <a:endParaRPr lang="en-GB" sz="1400" dirty="0">
              <a:latin typeface="+mn-lt"/>
            </a:endParaRPr>
          </a:p>
          <a:p>
            <a:pPr algn="l"/>
            <a:endParaRPr lang="en-GB" sz="1400" dirty="0"/>
          </a:p>
        </p:txBody>
      </p:sp>
      <p:sp>
        <p:nvSpPr>
          <p:cNvPr id="9" name="Title 4">
            <a:extLst>
              <a:ext uri="{FF2B5EF4-FFF2-40B4-BE49-F238E27FC236}">
                <a16:creationId xmlns:a16="http://schemas.microsoft.com/office/drawing/2014/main" id="{5059FF4F-56B5-4949-A028-A6D0FBC3E574}"/>
              </a:ext>
            </a:extLst>
          </p:cNvPr>
          <p:cNvSpPr txBox="1">
            <a:spLocks/>
          </p:cNvSpPr>
          <p:nvPr/>
        </p:nvSpPr>
        <p:spPr>
          <a:xfrm>
            <a:off x="2633879" y="3584362"/>
            <a:ext cx="3523892" cy="349685"/>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900" dirty="0"/>
          </a:p>
        </p:txBody>
      </p:sp>
      <p:sp>
        <p:nvSpPr>
          <p:cNvPr id="7" name="Footer Placeholder 5">
            <a:extLst>
              <a:ext uri="{FF2B5EF4-FFF2-40B4-BE49-F238E27FC236}">
                <a16:creationId xmlns:a16="http://schemas.microsoft.com/office/drawing/2014/main" id="{9DE692A1-CB91-4933-B1FA-E1FD8852F6DB}"/>
              </a:ext>
            </a:extLst>
          </p:cNvPr>
          <p:cNvSpPr txBox="1">
            <a:spLocks/>
          </p:cNvSpPr>
          <p:nvPr/>
        </p:nvSpPr>
        <p:spPr>
          <a:xfrm>
            <a:off x="6872310" y="0"/>
            <a:ext cx="2429087"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00" b="1" dirty="0">
                <a:solidFill>
                  <a:schemeClr val="tx1">
                    <a:alpha val="70000"/>
                  </a:schemeClr>
                </a:solidFill>
              </a:rPr>
              <a:t>UCL Energy Institute: </a:t>
            </a:r>
            <a:r>
              <a:rPr lang="en-GB" sz="900" b="1" dirty="0">
                <a:solidFill>
                  <a:srgbClr val="FF0000">
                    <a:alpha val="70000"/>
                  </a:srgbClr>
                </a:solidFill>
              </a:rPr>
              <a:t>Energy</a:t>
            </a:r>
            <a:r>
              <a:rPr lang="en-GB" sz="900" b="1" dirty="0">
                <a:solidFill>
                  <a:srgbClr val="00B050">
                    <a:alpha val="70000"/>
                  </a:srgbClr>
                </a:solidFill>
              </a:rPr>
              <a:t>Space</a:t>
            </a:r>
            <a:r>
              <a:rPr lang="en-GB" sz="900" b="1" dirty="0">
                <a:solidFill>
                  <a:srgbClr val="0070C0">
                    <a:alpha val="70000"/>
                  </a:srgbClr>
                </a:solidFill>
              </a:rPr>
              <a:t>Time</a:t>
            </a:r>
            <a:r>
              <a:rPr lang="en-GB" sz="900" dirty="0">
                <a:solidFill>
                  <a:schemeClr val="tx1">
                    <a:alpha val="50000"/>
                  </a:schemeClr>
                </a:solidFill>
              </a:rPr>
              <a:t> group</a:t>
            </a:r>
          </a:p>
        </p:txBody>
      </p:sp>
    </p:spTree>
    <p:extLst>
      <p:ext uri="{BB962C8B-B14F-4D97-AF65-F5344CB8AC3E}">
        <p14:creationId xmlns:p14="http://schemas.microsoft.com/office/powerpoint/2010/main" val="36381413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D1FFC-6DB5-4885-BD91-BCAC68FA38CC}"/>
              </a:ext>
            </a:extLst>
          </p:cNvPr>
          <p:cNvSpPr>
            <a:spLocks noGrp="1"/>
          </p:cNvSpPr>
          <p:nvPr>
            <p:ph type="title"/>
          </p:nvPr>
        </p:nvSpPr>
        <p:spPr>
          <a:xfrm>
            <a:off x="971999" y="432000"/>
            <a:ext cx="6262733" cy="389017"/>
          </a:xfrm>
        </p:spPr>
        <p:txBody>
          <a:bodyPr/>
          <a:lstStyle/>
          <a:p>
            <a:r>
              <a:rPr lang="en-GB" dirty="0"/>
              <a:t>Commentary: supply security and resilience</a:t>
            </a:r>
          </a:p>
        </p:txBody>
      </p:sp>
      <p:sp>
        <p:nvSpPr>
          <p:cNvPr id="6" name="Slide Number Placeholder 5"/>
          <p:cNvSpPr>
            <a:spLocks noGrp="1"/>
          </p:cNvSpPr>
          <p:nvPr>
            <p:ph type="sldNum" sz="quarter" idx="4294967295"/>
          </p:nvPr>
        </p:nvSpPr>
        <p:spPr>
          <a:xfrm>
            <a:off x="8748000" y="4753523"/>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57</a:t>
            </a:fld>
            <a:endParaRPr lang="en-GB" dirty="0"/>
          </a:p>
        </p:txBody>
      </p:sp>
      <p:sp>
        <p:nvSpPr>
          <p:cNvPr id="10" name="Title 4">
            <a:extLst>
              <a:ext uri="{FF2B5EF4-FFF2-40B4-BE49-F238E27FC236}">
                <a16:creationId xmlns:a16="http://schemas.microsoft.com/office/drawing/2014/main" id="{68420DD5-E2D8-4C2B-8C42-93E444C7D4F9}"/>
              </a:ext>
            </a:extLst>
          </p:cNvPr>
          <p:cNvSpPr txBox="1">
            <a:spLocks/>
          </p:cNvSpPr>
          <p:nvPr/>
        </p:nvSpPr>
        <p:spPr>
          <a:xfrm>
            <a:off x="402616" y="2571750"/>
            <a:ext cx="8380195" cy="1627978"/>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200" dirty="0">
                <a:latin typeface="+mn-lt"/>
              </a:rPr>
              <a:t>Electricity transmission is the spine of the systems designed and there is the possibility of widespread failure due to cascading faults, cyber attack, or extreme environmental conditions. A significant system wide risk is sustained low ambient temperature, and therefore high demand, coupled with low renewable output. The systems explored meet hourly demands as driven by weather of the last 35 years, including the stress year 2010. The systems have zero operational emission and do not rely on imported fossil or biomass fuels, and they net export electricity. Biomass consumption is zero for heating and electricity, and is assumed reserved for aviation fuelling. Nuclear capacity is small so its generic risk to the system is low.</a:t>
            </a:r>
          </a:p>
          <a:p>
            <a:pPr algn="l"/>
            <a:endParaRPr lang="en-GB" sz="1200" dirty="0">
              <a:latin typeface="+mn-lt"/>
            </a:endParaRPr>
          </a:p>
          <a:p>
            <a:pPr algn="l"/>
            <a:r>
              <a:rPr lang="en-GB" sz="1200" dirty="0">
                <a:latin typeface="+mn-lt"/>
              </a:rPr>
              <a:t>Climate change will in general decrease space heat demand and increase space cooling demand in buildings and vehicles. Climate change may not reduce the severity of stress periods for heating but will increase cooling loads. To offer resilience to climate change, reversible consumer or DH heat pumps can provide heat and cool, unlike hydrogen boilers. Climate change will alter wind and solar resources and correlations with demand, but research so far indicates little climate change impact on these renewables. Increased temperatures will impact on the cooling of thermal plant (mainly nuclear).</a:t>
            </a:r>
          </a:p>
          <a:p>
            <a:pPr algn="l"/>
            <a:endParaRPr lang="en-GB" sz="1200" dirty="0">
              <a:latin typeface="+mn-lt"/>
            </a:endParaRPr>
          </a:p>
          <a:p>
            <a:pPr algn="l"/>
            <a:r>
              <a:rPr lang="en-GB" sz="1200" dirty="0">
                <a:latin typeface="+mn-lt"/>
              </a:rPr>
              <a:t>As the system evolves over the coming decades under varying meteorological conditions, there will be a decreasing frequency and magnitude of GHG emission. The demand, intermediate and primary system components should be developed in a reasonably coordinated way. If it looks like there is a risk of a supply shortfall in forthcoming years because of lack of coordination, or perhaps to meet a 1 in 100 year meteorology, then back-stop supply could be deployed, such as multi-fuelled DH CHP or non-CHP open cycle gas turbines (OCGT) using natural gas. Since the system is primarily electric, this provides security for most services. For example, 100 GW of OCGT with a unit cost of 300 £/kW would have a capital cost of 30 G£ and an annuitized cost of 2 G£/a. This represents about 4% of total system capital cost and 2% of annual system cost. Demand reduction through interruptible contracts  is an additional option.</a:t>
            </a:r>
          </a:p>
          <a:p>
            <a:pPr algn="l"/>
            <a:endParaRPr lang="en-GB" sz="1200" dirty="0">
              <a:latin typeface="+mn-lt"/>
            </a:endParaRPr>
          </a:p>
          <a:p>
            <a:pPr algn="l"/>
            <a:endParaRPr lang="en-GB" sz="1200" dirty="0">
              <a:latin typeface="+mn-lt"/>
            </a:endParaRPr>
          </a:p>
          <a:p>
            <a:pPr algn="l"/>
            <a:endParaRPr lang="en-GB" sz="1200" b="1" dirty="0">
              <a:latin typeface="+mn-lt"/>
            </a:endParaRPr>
          </a:p>
          <a:p>
            <a:pPr algn="l"/>
            <a:endParaRPr lang="en-GB" sz="1200" b="1" dirty="0">
              <a:latin typeface="+mn-lt"/>
            </a:endParaRPr>
          </a:p>
          <a:p>
            <a:pPr algn="l"/>
            <a:endParaRPr lang="en-GB" sz="1200" dirty="0">
              <a:latin typeface="+mn-lt"/>
            </a:endParaRPr>
          </a:p>
          <a:p>
            <a:pPr algn="l"/>
            <a:endParaRPr lang="en-GB" sz="1200" dirty="0"/>
          </a:p>
        </p:txBody>
      </p:sp>
      <p:sp>
        <p:nvSpPr>
          <p:cNvPr id="9" name="Title 4">
            <a:extLst>
              <a:ext uri="{FF2B5EF4-FFF2-40B4-BE49-F238E27FC236}">
                <a16:creationId xmlns:a16="http://schemas.microsoft.com/office/drawing/2014/main" id="{5059FF4F-56B5-4949-A028-A6D0FBC3E574}"/>
              </a:ext>
            </a:extLst>
          </p:cNvPr>
          <p:cNvSpPr txBox="1">
            <a:spLocks/>
          </p:cNvSpPr>
          <p:nvPr/>
        </p:nvSpPr>
        <p:spPr>
          <a:xfrm>
            <a:off x="2633879" y="3584362"/>
            <a:ext cx="3523892" cy="349685"/>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900" dirty="0"/>
          </a:p>
        </p:txBody>
      </p:sp>
      <p:sp>
        <p:nvSpPr>
          <p:cNvPr id="8" name="Footer Placeholder 5">
            <a:extLst>
              <a:ext uri="{FF2B5EF4-FFF2-40B4-BE49-F238E27FC236}">
                <a16:creationId xmlns:a16="http://schemas.microsoft.com/office/drawing/2014/main" id="{F7AB94E8-0B92-4A5B-A1B8-5E00A4D4FE96}"/>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Tree>
    <p:extLst>
      <p:ext uri="{BB962C8B-B14F-4D97-AF65-F5344CB8AC3E}">
        <p14:creationId xmlns:p14="http://schemas.microsoft.com/office/powerpoint/2010/main" val="19835726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D1FFC-6DB5-4885-BD91-BCAC68FA38CC}"/>
              </a:ext>
            </a:extLst>
          </p:cNvPr>
          <p:cNvSpPr>
            <a:spLocks noGrp="1"/>
          </p:cNvSpPr>
          <p:nvPr>
            <p:ph type="title"/>
          </p:nvPr>
        </p:nvSpPr>
        <p:spPr>
          <a:xfrm>
            <a:off x="971999" y="432000"/>
            <a:ext cx="7544768" cy="389017"/>
          </a:xfrm>
        </p:spPr>
        <p:txBody>
          <a:bodyPr/>
          <a:lstStyle/>
          <a:p>
            <a:r>
              <a:rPr lang="en-GB" dirty="0"/>
              <a:t>Commentary: optimisation and system dynamic control</a:t>
            </a:r>
          </a:p>
        </p:txBody>
      </p:sp>
      <p:sp>
        <p:nvSpPr>
          <p:cNvPr id="6" name="Slide Number Placeholder 5"/>
          <p:cNvSpPr>
            <a:spLocks noGrp="1"/>
          </p:cNvSpPr>
          <p:nvPr>
            <p:ph type="sldNum" sz="quarter" idx="4294967295"/>
          </p:nvPr>
        </p:nvSpPr>
        <p:spPr>
          <a:xfrm>
            <a:off x="8696716" y="4753523"/>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58</a:t>
            </a:fld>
            <a:endParaRPr lang="en-GB" dirty="0"/>
          </a:p>
        </p:txBody>
      </p:sp>
      <p:sp>
        <p:nvSpPr>
          <p:cNvPr id="9" name="Title 4">
            <a:extLst>
              <a:ext uri="{FF2B5EF4-FFF2-40B4-BE49-F238E27FC236}">
                <a16:creationId xmlns:a16="http://schemas.microsoft.com/office/drawing/2014/main" id="{5059FF4F-56B5-4949-A028-A6D0FBC3E574}"/>
              </a:ext>
            </a:extLst>
          </p:cNvPr>
          <p:cNvSpPr txBox="1">
            <a:spLocks/>
          </p:cNvSpPr>
          <p:nvPr/>
        </p:nvSpPr>
        <p:spPr>
          <a:xfrm>
            <a:off x="2633879" y="3584362"/>
            <a:ext cx="3523892" cy="349685"/>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900" dirty="0"/>
          </a:p>
        </p:txBody>
      </p:sp>
      <p:sp>
        <p:nvSpPr>
          <p:cNvPr id="7" name="Title 4">
            <a:extLst>
              <a:ext uri="{FF2B5EF4-FFF2-40B4-BE49-F238E27FC236}">
                <a16:creationId xmlns:a16="http://schemas.microsoft.com/office/drawing/2014/main" id="{43B894EC-39C0-46FE-85C5-2D63F0FE5997}"/>
              </a:ext>
            </a:extLst>
          </p:cNvPr>
          <p:cNvSpPr txBox="1">
            <a:spLocks/>
          </p:cNvSpPr>
          <p:nvPr/>
        </p:nvSpPr>
        <p:spPr>
          <a:xfrm>
            <a:off x="306605" y="1209453"/>
            <a:ext cx="8565131" cy="3280994"/>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200" dirty="0">
                <a:latin typeface="+mn-lt"/>
              </a:rPr>
              <a:t>Ideally, the system configuration – component capacities and connections -  and dynamic control algorithm (Global Optimum Dispatcher, GOD, in </a:t>
            </a:r>
            <a:r>
              <a:rPr lang="en-GB" sz="1200" dirty="0">
                <a:solidFill>
                  <a:srgbClr val="FF0000"/>
                </a:solidFill>
                <a:latin typeface="+mn-lt"/>
              </a:rPr>
              <a:t>E</a:t>
            </a:r>
            <a:r>
              <a:rPr lang="en-GB" sz="1200" dirty="0">
                <a:solidFill>
                  <a:srgbClr val="00B050"/>
                </a:solidFill>
                <a:latin typeface="+mn-lt"/>
              </a:rPr>
              <a:t>S</a:t>
            </a:r>
            <a:r>
              <a:rPr lang="en-GB" sz="1200" dirty="0">
                <a:solidFill>
                  <a:srgbClr val="0070C0"/>
                </a:solidFill>
                <a:latin typeface="+mn-lt"/>
              </a:rPr>
              <a:t>T</a:t>
            </a:r>
            <a:r>
              <a:rPr lang="en-GB" sz="1200" dirty="0">
                <a:latin typeface="+mn-lt"/>
              </a:rPr>
              <a:t>IMO) should be optimised at the same time, as they are co-dependent. But this is generally beyond current capability for complex multi-node systems with trading. Here, GOD and the connectivity of components is the same for all systems, but the capacities of the components are adjusted.</a:t>
            </a:r>
          </a:p>
          <a:p>
            <a:pPr algn="l"/>
            <a:endParaRPr lang="en-GB" sz="1200" dirty="0">
              <a:latin typeface="+mn-lt"/>
            </a:endParaRPr>
          </a:p>
          <a:p>
            <a:pPr algn="l"/>
            <a:r>
              <a:rPr lang="en-GB" sz="1200" dirty="0">
                <a:latin typeface="+mn-lt"/>
              </a:rPr>
              <a:t>The approach taken has been to separately and iteratively generate ‘good’ designs using optimisation with simpler models coupled with manual adjustments to the component capacities, followed by simulation in </a:t>
            </a:r>
            <a:r>
              <a:rPr lang="en-GB" sz="1100" dirty="0">
                <a:solidFill>
                  <a:srgbClr val="FF0000"/>
                </a:solidFill>
                <a:latin typeface="+mn-lt"/>
              </a:rPr>
              <a:t>E</a:t>
            </a:r>
            <a:r>
              <a:rPr lang="en-GB" sz="1100" dirty="0">
                <a:solidFill>
                  <a:srgbClr val="00B050"/>
                </a:solidFill>
                <a:latin typeface="+mn-lt"/>
              </a:rPr>
              <a:t>S</a:t>
            </a:r>
            <a:r>
              <a:rPr lang="en-GB" sz="1100" dirty="0">
                <a:solidFill>
                  <a:srgbClr val="0070C0"/>
                </a:solidFill>
                <a:latin typeface="+mn-lt"/>
              </a:rPr>
              <a:t>T</a:t>
            </a:r>
            <a:r>
              <a:rPr lang="en-GB" sz="1100" dirty="0">
                <a:latin typeface="+mn-lt"/>
              </a:rPr>
              <a:t>IMO</a:t>
            </a:r>
            <a:r>
              <a:rPr lang="en-GB" sz="1200" dirty="0">
                <a:latin typeface="+mn-lt"/>
              </a:rPr>
              <a:t>. It is clear that considerable inter-substitution between renewable, storage and interconnector capacities is possible. The next step here is to optimise using </a:t>
            </a:r>
            <a:r>
              <a:rPr lang="en-GB" sz="1200" dirty="0">
                <a:solidFill>
                  <a:srgbClr val="FF0000"/>
                </a:solidFill>
                <a:latin typeface="+mn-lt"/>
              </a:rPr>
              <a:t>E</a:t>
            </a:r>
            <a:r>
              <a:rPr lang="en-GB" sz="1200" dirty="0">
                <a:solidFill>
                  <a:srgbClr val="00B050"/>
                </a:solidFill>
                <a:latin typeface="+mn-lt"/>
              </a:rPr>
              <a:t>S</a:t>
            </a:r>
            <a:r>
              <a:rPr lang="en-GB" sz="1200" dirty="0">
                <a:solidFill>
                  <a:srgbClr val="0070C0"/>
                </a:solidFill>
                <a:latin typeface="+mn-lt"/>
              </a:rPr>
              <a:t>T</a:t>
            </a:r>
            <a:r>
              <a:rPr lang="en-GB" sz="1200" dirty="0">
                <a:latin typeface="+mn-lt"/>
              </a:rPr>
              <a:t>IMO rather than simpler models. It may be that much lower cost designs can be found. Plainly optima will depend on the relative costs of components, and the huge reduction in wind, solar and battery costs have radically transformed optima just in the past 15 years or so.</a:t>
            </a:r>
          </a:p>
          <a:p>
            <a:pPr algn="l"/>
            <a:endParaRPr lang="en-GB" sz="1200" dirty="0">
              <a:latin typeface="+mn-lt"/>
            </a:endParaRPr>
          </a:p>
          <a:p>
            <a:pPr algn="l"/>
            <a:r>
              <a:rPr lang="en-GB" sz="1200" dirty="0">
                <a:latin typeface="+mn-lt"/>
              </a:rPr>
              <a:t>The dynamic control algorithm functions effectively in that it makes good use of available low emission supply hour by hour through controlling storage and trade flows.  However it may not be optimal, particularly as it uses information for the current hour only. GOD may help informing the construction of practical operational markets that include pricing and competition. Constructing and modelling practicable dynamic markets is a most difficult problem.</a:t>
            </a:r>
          </a:p>
          <a:p>
            <a:pPr algn="l"/>
            <a:endParaRPr lang="en-GB" sz="1200" dirty="0">
              <a:latin typeface="+mn-lt"/>
            </a:endParaRPr>
          </a:p>
          <a:p>
            <a:pPr algn="l"/>
            <a:endParaRPr lang="en-GB" sz="1200" dirty="0">
              <a:latin typeface="+mn-lt"/>
            </a:endParaRPr>
          </a:p>
          <a:p>
            <a:pPr algn="l"/>
            <a:endParaRPr lang="en-GB" sz="1200" dirty="0">
              <a:latin typeface="+mn-lt"/>
            </a:endParaRPr>
          </a:p>
        </p:txBody>
      </p:sp>
      <p:sp>
        <p:nvSpPr>
          <p:cNvPr id="10" name="Footer Placeholder 5">
            <a:extLst>
              <a:ext uri="{FF2B5EF4-FFF2-40B4-BE49-F238E27FC236}">
                <a16:creationId xmlns:a16="http://schemas.microsoft.com/office/drawing/2014/main" id="{7AA61532-6BA0-495D-B6A8-3F3D1AF0C100}"/>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Tree>
    <p:extLst>
      <p:ext uri="{BB962C8B-B14F-4D97-AF65-F5344CB8AC3E}">
        <p14:creationId xmlns:p14="http://schemas.microsoft.com/office/powerpoint/2010/main" val="32422200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D1FFC-6DB5-4885-BD91-BCAC68FA38CC}"/>
              </a:ext>
            </a:extLst>
          </p:cNvPr>
          <p:cNvSpPr>
            <a:spLocks noGrp="1"/>
          </p:cNvSpPr>
          <p:nvPr>
            <p:ph type="title"/>
          </p:nvPr>
        </p:nvSpPr>
        <p:spPr>
          <a:xfrm>
            <a:off x="971999" y="432000"/>
            <a:ext cx="7544768" cy="389017"/>
          </a:xfrm>
        </p:spPr>
        <p:txBody>
          <a:bodyPr/>
          <a:lstStyle/>
          <a:p>
            <a:r>
              <a:rPr lang="en-GB" dirty="0"/>
              <a:t>Commentary: renewable spillage</a:t>
            </a:r>
          </a:p>
        </p:txBody>
      </p:sp>
      <p:sp>
        <p:nvSpPr>
          <p:cNvPr id="6" name="Slide Number Placeholder 5"/>
          <p:cNvSpPr>
            <a:spLocks noGrp="1"/>
          </p:cNvSpPr>
          <p:nvPr>
            <p:ph type="sldNum" sz="quarter" idx="4294967295"/>
          </p:nvPr>
        </p:nvSpPr>
        <p:spPr>
          <a:xfrm>
            <a:off x="8696716" y="4753523"/>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59</a:t>
            </a:fld>
            <a:endParaRPr lang="en-GB" dirty="0"/>
          </a:p>
        </p:txBody>
      </p:sp>
      <p:sp>
        <p:nvSpPr>
          <p:cNvPr id="9" name="Title 4">
            <a:extLst>
              <a:ext uri="{FF2B5EF4-FFF2-40B4-BE49-F238E27FC236}">
                <a16:creationId xmlns:a16="http://schemas.microsoft.com/office/drawing/2014/main" id="{5059FF4F-56B5-4949-A028-A6D0FBC3E574}"/>
              </a:ext>
            </a:extLst>
          </p:cNvPr>
          <p:cNvSpPr txBox="1">
            <a:spLocks/>
          </p:cNvSpPr>
          <p:nvPr/>
        </p:nvSpPr>
        <p:spPr>
          <a:xfrm>
            <a:off x="2633879" y="3584362"/>
            <a:ext cx="3523892" cy="349685"/>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900" dirty="0"/>
          </a:p>
        </p:txBody>
      </p:sp>
      <p:sp>
        <p:nvSpPr>
          <p:cNvPr id="7" name="Title 4">
            <a:extLst>
              <a:ext uri="{FF2B5EF4-FFF2-40B4-BE49-F238E27FC236}">
                <a16:creationId xmlns:a16="http://schemas.microsoft.com/office/drawing/2014/main" id="{43B894EC-39C0-46FE-85C5-2D63F0FE5997}"/>
              </a:ext>
            </a:extLst>
          </p:cNvPr>
          <p:cNvSpPr txBox="1">
            <a:spLocks/>
          </p:cNvSpPr>
          <p:nvPr/>
        </p:nvSpPr>
        <p:spPr>
          <a:xfrm>
            <a:off x="306605" y="1434353"/>
            <a:ext cx="8565131" cy="3056094"/>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200" dirty="0"/>
              <a:t>A notable outcome of the architectures designed is the fraction of 40-50% of electricity, mainly renewable, that is spilled because it cannot be used, stored, or exported given the component capacities and operation of the designs. Reducing spillage would mean less investment in renewable generation, but generally more in conversion, storage and some transmission components; this is an optimisation question and ancillary analysis has shown that significant spillage leads to lower total cost. Extending the interconnector system geographically beyond Europe would further average demands and renewables and thereby reduce spillage and storage needs. In the systems explored here, the cost of the UK interconnector to central Europe is less than 1% of total UK system cost, whereas storage is around 10% of total cost; but interconnector costs are crudely calculated.</a:t>
            </a:r>
          </a:p>
          <a:p>
            <a:pPr algn="l"/>
            <a:endParaRPr lang="en-GB" sz="1200" dirty="0"/>
          </a:p>
          <a:p>
            <a:pPr algn="l"/>
            <a:r>
              <a:rPr lang="en-GB" sz="1200" dirty="0"/>
              <a:t>It may be that some of this spilled electricity could be used for purposes not modelled here, such as to power facilities for aviation fuel production or Direct Air Capture and Storage (DACS) of CO2, which can include other storage such as of aviation fuel and CO2. However the same question arises of balancing the capital costs of facilities for these purposes against the costs of renewables. In general, the higher the fraction of renewables absorbed, the more storage is needed, and the lower the capacity factors of plant using the electricity, and therefore the higher capital cost per unit of production of these facilities.</a:t>
            </a:r>
          </a:p>
          <a:p>
            <a:pPr algn="l"/>
            <a:endParaRPr lang="en-GB" sz="1200" dirty="0"/>
          </a:p>
          <a:p>
            <a:pPr algn="l"/>
            <a:r>
              <a:rPr lang="en-GB" sz="1200" dirty="0"/>
              <a:t>This is a complex optimisation problem.</a:t>
            </a:r>
          </a:p>
          <a:p>
            <a:pPr algn="l"/>
            <a:endParaRPr lang="en-GB" sz="1200" dirty="0"/>
          </a:p>
          <a:p>
            <a:pPr algn="l"/>
            <a:endParaRPr lang="en-GB" sz="1200" dirty="0"/>
          </a:p>
          <a:p>
            <a:pPr algn="l"/>
            <a:endParaRPr lang="en-GB" sz="1200" dirty="0"/>
          </a:p>
        </p:txBody>
      </p:sp>
      <p:sp>
        <p:nvSpPr>
          <p:cNvPr id="10" name="Footer Placeholder 5">
            <a:extLst>
              <a:ext uri="{FF2B5EF4-FFF2-40B4-BE49-F238E27FC236}">
                <a16:creationId xmlns:a16="http://schemas.microsoft.com/office/drawing/2014/main" id="{7AA61532-6BA0-495D-B6A8-3F3D1AF0C100}"/>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Tree>
    <p:extLst>
      <p:ext uri="{BB962C8B-B14F-4D97-AF65-F5344CB8AC3E}">
        <p14:creationId xmlns:p14="http://schemas.microsoft.com/office/powerpoint/2010/main" val="595947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1"/>
          <p:cNvSpPr/>
          <p:nvPr/>
        </p:nvSpPr>
        <p:spPr>
          <a:xfrm>
            <a:off x="1554413" y="1050772"/>
            <a:ext cx="4896045" cy="624308"/>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nSpc>
                <a:spcPct val="100000"/>
              </a:lnSpc>
            </a:pPr>
            <a:endParaRPr lang="en-GB" sz="1350" spc="-1" dirty="0">
              <a:latin typeface="Arial"/>
            </a:endParaRPr>
          </a:p>
        </p:txBody>
      </p:sp>
      <p:sp>
        <p:nvSpPr>
          <p:cNvPr id="2" name="Title 1">
            <a:extLst>
              <a:ext uri="{FF2B5EF4-FFF2-40B4-BE49-F238E27FC236}">
                <a16:creationId xmlns:a16="http://schemas.microsoft.com/office/drawing/2014/main" id="{BCCFEF9C-9CC1-4B6C-9156-976BE78589AC}"/>
              </a:ext>
            </a:extLst>
          </p:cNvPr>
          <p:cNvSpPr>
            <a:spLocks noGrp="1"/>
          </p:cNvSpPr>
          <p:nvPr>
            <p:ph type="title"/>
          </p:nvPr>
        </p:nvSpPr>
        <p:spPr>
          <a:xfrm>
            <a:off x="907085" y="177533"/>
            <a:ext cx="2777427" cy="291763"/>
          </a:xfrm>
        </p:spPr>
        <p:txBody>
          <a:bodyPr>
            <a:normAutofit fontScale="90000"/>
          </a:bodyPr>
          <a:lstStyle/>
          <a:p>
            <a:r>
              <a:rPr lang="en-GB" dirty="0">
                <a:latin typeface="+mj-lt"/>
              </a:rPr>
              <a:t>A national energy system</a:t>
            </a:r>
          </a:p>
        </p:txBody>
      </p:sp>
      <p:sp>
        <p:nvSpPr>
          <p:cNvPr id="6" name="Slide Number Placeholder 5"/>
          <p:cNvSpPr>
            <a:spLocks noGrp="1"/>
          </p:cNvSpPr>
          <p:nvPr>
            <p:ph type="sldNum" sz="quarter" idx="4294967295"/>
          </p:nvPr>
        </p:nvSpPr>
        <p:spPr>
          <a:xfrm>
            <a:off x="8748000" y="4818630"/>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6</a:t>
            </a:fld>
            <a:endParaRPr lang="en-GB" dirty="0"/>
          </a:p>
        </p:txBody>
      </p:sp>
      <p:sp>
        <p:nvSpPr>
          <p:cNvPr id="5" name="Rectangle 4">
            <a:extLst>
              <a:ext uri="{FF2B5EF4-FFF2-40B4-BE49-F238E27FC236}">
                <a16:creationId xmlns:a16="http://schemas.microsoft.com/office/drawing/2014/main" id="{601EEC99-26C4-4F49-8CF6-671CEC23A8AA}"/>
              </a:ext>
            </a:extLst>
          </p:cNvPr>
          <p:cNvSpPr/>
          <p:nvPr/>
        </p:nvSpPr>
        <p:spPr>
          <a:xfrm>
            <a:off x="105328" y="1113351"/>
            <a:ext cx="2898170" cy="3539430"/>
          </a:xfrm>
          <a:prstGeom prst="rect">
            <a:avLst/>
          </a:prstGeom>
        </p:spPr>
        <p:txBody>
          <a:bodyPr wrap="square">
            <a:spAutoFit/>
          </a:bodyPr>
          <a:lstStyle/>
          <a:p>
            <a:r>
              <a:rPr lang="en-GB" sz="1400" b="1" dirty="0"/>
              <a:t>A national energy system comprises three parts:</a:t>
            </a:r>
          </a:p>
          <a:p>
            <a:pPr marL="171450" indent="-171450">
              <a:buFont typeface="Arial" panose="020B0604020202020204" pitchFamily="34" charset="0"/>
              <a:buChar char="•"/>
            </a:pPr>
            <a:r>
              <a:rPr lang="en-GB" sz="1400" dirty="0"/>
              <a:t>Demands</a:t>
            </a:r>
          </a:p>
          <a:p>
            <a:pPr marL="171450" indent="-171450">
              <a:buFont typeface="Arial" panose="020B0604020202020204" pitchFamily="34" charset="0"/>
              <a:buChar char="•"/>
            </a:pPr>
            <a:r>
              <a:rPr lang="en-GB" sz="1400" dirty="0"/>
              <a:t>Intermediate conversion and storage</a:t>
            </a:r>
          </a:p>
          <a:p>
            <a:pPr marL="171450" indent="-171450">
              <a:buFont typeface="Arial" panose="020B0604020202020204" pitchFamily="34" charset="0"/>
              <a:buChar char="•"/>
            </a:pPr>
            <a:r>
              <a:rPr lang="en-GB" sz="1400" dirty="0"/>
              <a:t>Primary and trade</a:t>
            </a:r>
          </a:p>
          <a:p>
            <a:endParaRPr lang="en-GB" sz="1400" b="1" dirty="0">
              <a:solidFill>
                <a:srgbClr val="FF0000"/>
              </a:solidFill>
            </a:endParaRPr>
          </a:p>
          <a:p>
            <a:r>
              <a:rPr lang="en-GB" sz="1400" b="1" dirty="0">
                <a:solidFill>
                  <a:srgbClr val="FF0000"/>
                </a:solidFill>
              </a:rPr>
              <a:t>E</a:t>
            </a:r>
            <a:r>
              <a:rPr lang="en-GB" sz="1400" b="1" dirty="0">
                <a:solidFill>
                  <a:srgbClr val="00B050"/>
                </a:solidFill>
              </a:rPr>
              <a:t>S</a:t>
            </a:r>
            <a:r>
              <a:rPr lang="en-GB" sz="1400" b="1" dirty="0">
                <a:solidFill>
                  <a:srgbClr val="0070C0"/>
                </a:solidFill>
              </a:rPr>
              <a:t>T</a:t>
            </a:r>
            <a:r>
              <a:rPr lang="en-GB" sz="1400" b="1" dirty="0"/>
              <a:t>IMO </a:t>
            </a:r>
            <a:r>
              <a:rPr lang="en-GB" sz="1400" dirty="0"/>
              <a:t>models the energy flows hourly (</a:t>
            </a:r>
            <a:r>
              <a:rPr lang="en-GB" sz="1400" kern="0" dirty="0"/>
              <a:t>across the days, months and years) </a:t>
            </a:r>
            <a:r>
              <a:rPr lang="en-GB" sz="1400" dirty="0"/>
              <a:t>as driven by social activities and meteorology.</a:t>
            </a:r>
          </a:p>
          <a:p>
            <a:endParaRPr lang="en-GB" sz="1400" dirty="0"/>
          </a:p>
          <a:p>
            <a:r>
              <a:rPr lang="en-GB" sz="1400" b="1" dirty="0">
                <a:solidFill>
                  <a:srgbClr val="FF0000"/>
                </a:solidFill>
              </a:rPr>
              <a:t>E</a:t>
            </a:r>
            <a:r>
              <a:rPr lang="en-GB" sz="1400" b="1" dirty="0">
                <a:solidFill>
                  <a:srgbClr val="00B050"/>
                </a:solidFill>
              </a:rPr>
              <a:t>S</a:t>
            </a:r>
            <a:r>
              <a:rPr lang="en-GB" sz="1400" b="1" dirty="0">
                <a:solidFill>
                  <a:srgbClr val="0070C0"/>
                </a:solidFill>
              </a:rPr>
              <a:t>T</a:t>
            </a:r>
            <a:r>
              <a:rPr lang="en-GB" sz="1400" b="1" dirty="0"/>
              <a:t>IMO</a:t>
            </a:r>
            <a:r>
              <a:rPr lang="en-GB" sz="1400" dirty="0"/>
              <a:t> dynamically controls the intermediate system, storage and trade</a:t>
            </a:r>
          </a:p>
          <a:p>
            <a:endParaRPr lang="en-GB" sz="1400" dirty="0"/>
          </a:p>
        </p:txBody>
      </p:sp>
      <p:sp>
        <p:nvSpPr>
          <p:cNvPr id="13" name="Right Brace 12">
            <a:extLst>
              <a:ext uri="{FF2B5EF4-FFF2-40B4-BE49-F238E27FC236}">
                <a16:creationId xmlns:a16="http://schemas.microsoft.com/office/drawing/2014/main" id="{8753F303-499C-4C6B-B33D-10F1E577CD63}"/>
              </a:ext>
            </a:extLst>
          </p:cNvPr>
          <p:cNvSpPr/>
          <p:nvPr/>
        </p:nvSpPr>
        <p:spPr>
          <a:xfrm rot="5400000">
            <a:off x="3576801" y="3871177"/>
            <a:ext cx="171699" cy="866385"/>
          </a:xfrm>
          <a:prstGeom prst="rightBrace">
            <a:avLst>
              <a:gd name="adj1" fmla="val 42333"/>
              <a:gd name="adj2" fmla="val 50000"/>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350" dirty="0"/>
          </a:p>
        </p:txBody>
      </p:sp>
      <p:sp>
        <p:nvSpPr>
          <p:cNvPr id="14" name="Right Brace 13">
            <a:extLst>
              <a:ext uri="{FF2B5EF4-FFF2-40B4-BE49-F238E27FC236}">
                <a16:creationId xmlns:a16="http://schemas.microsoft.com/office/drawing/2014/main" id="{437DB29F-9071-47D9-8B5B-316552197938}"/>
              </a:ext>
            </a:extLst>
          </p:cNvPr>
          <p:cNvSpPr/>
          <p:nvPr/>
        </p:nvSpPr>
        <p:spPr>
          <a:xfrm rot="5400000">
            <a:off x="5939039" y="2574377"/>
            <a:ext cx="142471" cy="3448049"/>
          </a:xfrm>
          <a:prstGeom prst="rightBrace">
            <a:avLst>
              <a:gd name="adj1" fmla="val 42333"/>
              <a:gd name="adj2" fmla="val 50000"/>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350" dirty="0"/>
          </a:p>
        </p:txBody>
      </p:sp>
      <p:sp>
        <p:nvSpPr>
          <p:cNvPr id="16" name="Right Brace 15">
            <a:extLst>
              <a:ext uri="{FF2B5EF4-FFF2-40B4-BE49-F238E27FC236}">
                <a16:creationId xmlns:a16="http://schemas.microsoft.com/office/drawing/2014/main" id="{592D8605-783A-4306-87D6-A35FE91C4D5D}"/>
              </a:ext>
            </a:extLst>
          </p:cNvPr>
          <p:cNvSpPr/>
          <p:nvPr/>
        </p:nvSpPr>
        <p:spPr>
          <a:xfrm rot="5400000">
            <a:off x="8313605" y="3819512"/>
            <a:ext cx="142472" cy="957777"/>
          </a:xfrm>
          <a:prstGeom prst="rightBrace">
            <a:avLst>
              <a:gd name="adj1" fmla="val 42333"/>
              <a:gd name="adj2" fmla="val 50000"/>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350" dirty="0"/>
          </a:p>
        </p:txBody>
      </p:sp>
      <p:sp>
        <p:nvSpPr>
          <p:cNvPr id="17" name="TextBox 16">
            <a:extLst>
              <a:ext uri="{FF2B5EF4-FFF2-40B4-BE49-F238E27FC236}">
                <a16:creationId xmlns:a16="http://schemas.microsoft.com/office/drawing/2014/main" id="{CF5970AD-119A-4611-847A-13065221B443}"/>
              </a:ext>
            </a:extLst>
          </p:cNvPr>
          <p:cNvSpPr txBox="1"/>
          <p:nvPr/>
        </p:nvSpPr>
        <p:spPr>
          <a:xfrm>
            <a:off x="3343679" y="4415985"/>
            <a:ext cx="5643159" cy="253916"/>
          </a:xfrm>
          <a:prstGeom prst="rect">
            <a:avLst/>
          </a:prstGeom>
          <a:noFill/>
        </p:spPr>
        <p:txBody>
          <a:bodyPr wrap="square" rtlCol="0">
            <a:spAutoFit/>
          </a:bodyPr>
          <a:lstStyle/>
          <a:p>
            <a:r>
              <a:rPr lang="en-GB" sz="1050" b="1" dirty="0"/>
              <a:t>Demands                     Intermediate transmission, conversion, storage                         Primary &amp; Trade</a:t>
            </a:r>
          </a:p>
        </p:txBody>
      </p:sp>
      <p:pic>
        <p:nvPicPr>
          <p:cNvPr id="7" name="Picture 6" descr="A close up of a map&#10;&#10;Description automatically generated">
            <a:extLst>
              <a:ext uri="{FF2B5EF4-FFF2-40B4-BE49-F238E27FC236}">
                <a16:creationId xmlns:a16="http://schemas.microsoft.com/office/drawing/2014/main" id="{003792D0-5274-4E97-99D3-A9B66619FB18}"/>
              </a:ext>
            </a:extLst>
          </p:cNvPr>
          <p:cNvPicPr>
            <a:picLocks noChangeAspect="1"/>
          </p:cNvPicPr>
          <p:nvPr/>
        </p:nvPicPr>
        <p:blipFill>
          <a:blip r:embed="rId3"/>
          <a:stretch>
            <a:fillRect/>
          </a:stretch>
        </p:blipFill>
        <p:spPr>
          <a:xfrm>
            <a:off x="3064338" y="273845"/>
            <a:ext cx="6079662" cy="3954706"/>
          </a:xfrm>
          <a:prstGeom prst="rect">
            <a:avLst/>
          </a:prstGeom>
        </p:spPr>
      </p:pic>
      <p:sp>
        <p:nvSpPr>
          <p:cNvPr id="12" name="Footer Placeholder 5">
            <a:extLst>
              <a:ext uri="{FF2B5EF4-FFF2-40B4-BE49-F238E27FC236}">
                <a16:creationId xmlns:a16="http://schemas.microsoft.com/office/drawing/2014/main" id="{85516D7A-AAFB-44CD-88AC-E3A10E9FF50D}"/>
              </a:ext>
            </a:extLst>
          </p:cNvPr>
          <p:cNvSpPr txBox="1">
            <a:spLocks/>
          </p:cNvSpPr>
          <p:nvPr/>
        </p:nvSpPr>
        <p:spPr>
          <a:xfrm>
            <a:off x="7283196" y="0"/>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Tree>
    <p:extLst>
      <p:ext uri="{BB962C8B-B14F-4D97-AF65-F5344CB8AC3E}">
        <p14:creationId xmlns:p14="http://schemas.microsoft.com/office/powerpoint/2010/main" val="27580473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D1FFC-6DB5-4885-BD91-BCAC68FA38CC}"/>
              </a:ext>
            </a:extLst>
          </p:cNvPr>
          <p:cNvSpPr>
            <a:spLocks noGrp="1"/>
          </p:cNvSpPr>
          <p:nvPr>
            <p:ph type="title"/>
          </p:nvPr>
        </p:nvSpPr>
        <p:spPr>
          <a:xfrm>
            <a:off x="971999" y="432000"/>
            <a:ext cx="7544768" cy="389017"/>
          </a:xfrm>
        </p:spPr>
        <p:txBody>
          <a:bodyPr/>
          <a:lstStyle/>
          <a:p>
            <a:r>
              <a:rPr lang="en-GB" dirty="0"/>
              <a:t>Consumer system implementation</a:t>
            </a:r>
          </a:p>
        </p:txBody>
      </p:sp>
      <p:sp>
        <p:nvSpPr>
          <p:cNvPr id="6" name="Slide Number Placeholder 5"/>
          <p:cNvSpPr>
            <a:spLocks noGrp="1"/>
          </p:cNvSpPr>
          <p:nvPr>
            <p:ph type="sldNum" sz="quarter" idx="4294967295"/>
          </p:nvPr>
        </p:nvSpPr>
        <p:spPr>
          <a:xfrm>
            <a:off x="8748000" y="4791680"/>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60</a:t>
            </a:fld>
            <a:endParaRPr lang="en-GB" dirty="0"/>
          </a:p>
        </p:txBody>
      </p:sp>
      <p:sp>
        <p:nvSpPr>
          <p:cNvPr id="10" name="Title 4">
            <a:extLst>
              <a:ext uri="{FF2B5EF4-FFF2-40B4-BE49-F238E27FC236}">
                <a16:creationId xmlns:a16="http://schemas.microsoft.com/office/drawing/2014/main" id="{68420DD5-E2D8-4C2B-8C42-93E444C7D4F9}"/>
              </a:ext>
            </a:extLst>
          </p:cNvPr>
          <p:cNvSpPr txBox="1">
            <a:spLocks/>
          </p:cNvSpPr>
          <p:nvPr/>
        </p:nvSpPr>
        <p:spPr>
          <a:xfrm>
            <a:off x="1172057" y="1598025"/>
            <a:ext cx="6601058" cy="2603081"/>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1400" b="1" dirty="0">
              <a:latin typeface="+mn-lt"/>
            </a:endParaRPr>
          </a:p>
          <a:p>
            <a:pPr algn="l"/>
            <a:endParaRPr lang="en-GB" sz="1400" dirty="0">
              <a:latin typeface="+mn-lt"/>
            </a:endParaRPr>
          </a:p>
          <a:p>
            <a:pPr algn="l"/>
            <a:endParaRPr lang="en-GB" sz="1400" dirty="0"/>
          </a:p>
        </p:txBody>
      </p:sp>
      <p:sp>
        <p:nvSpPr>
          <p:cNvPr id="9" name="Title 4">
            <a:extLst>
              <a:ext uri="{FF2B5EF4-FFF2-40B4-BE49-F238E27FC236}">
                <a16:creationId xmlns:a16="http://schemas.microsoft.com/office/drawing/2014/main" id="{5059FF4F-56B5-4949-A028-A6D0FBC3E574}"/>
              </a:ext>
            </a:extLst>
          </p:cNvPr>
          <p:cNvSpPr txBox="1">
            <a:spLocks/>
          </p:cNvSpPr>
          <p:nvPr/>
        </p:nvSpPr>
        <p:spPr>
          <a:xfrm>
            <a:off x="2633879" y="3584362"/>
            <a:ext cx="3523892" cy="349685"/>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900" dirty="0"/>
          </a:p>
        </p:txBody>
      </p:sp>
      <p:sp>
        <p:nvSpPr>
          <p:cNvPr id="7" name="Title 4">
            <a:extLst>
              <a:ext uri="{FF2B5EF4-FFF2-40B4-BE49-F238E27FC236}">
                <a16:creationId xmlns:a16="http://schemas.microsoft.com/office/drawing/2014/main" id="{43B894EC-39C0-46FE-85C5-2D63F0FE5997}"/>
              </a:ext>
            </a:extLst>
          </p:cNvPr>
          <p:cNvSpPr txBox="1">
            <a:spLocks/>
          </p:cNvSpPr>
          <p:nvPr/>
        </p:nvSpPr>
        <p:spPr>
          <a:xfrm>
            <a:off x="132588" y="1259068"/>
            <a:ext cx="9079992" cy="3280994"/>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200" dirty="0">
                <a:latin typeface="+mn-lt"/>
              </a:rPr>
              <a:t>A key issue is the speed and ease of changing the energy system to transit to zero emission. </a:t>
            </a:r>
          </a:p>
          <a:p>
            <a:pPr algn="l"/>
            <a:r>
              <a:rPr lang="en-GB" sz="1200" dirty="0">
                <a:latin typeface="+mn-lt"/>
              </a:rPr>
              <a:t>The most difficult part of the system to change is that owned by consumers because of capital costs, acceptance, disruption and therefore choice. Changing the public intermediate and primary parts of the system is less problematic as the rapid increases in wind and solar generation have demonstrated.</a:t>
            </a:r>
          </a:p>
          <a:p>
            <a:pPr algn="l"/>
            <a:endParaRPr lang="en-GB" sz="1200" dirty="0">
              <a:latin typeface="+mn-lt"/>
            </a:endParaRPr>
          </a:p>
          <a:p>
            <a:pPr algn="l"/>
            <a:r>
              <a:rPr lang="en-GB" sz="1200" b="1" dirty="0">
                <a:latin typeface="+mn-lt"/>
              </a:rPr>
              <a:t>Consumer heat pumps </a:t>
            </a:r>
            <a:r>
              <a:rPr lang="en-GB" sz="1200" dirty="0">
                <a:latin typeface="+mn-lt"/>
              </a:rPr>
              <a:t>require space and access to environmental heat, and noise and visual obtrusion can be problematic</a:t>
            </a:r>
          </a:p>
          <a:p>
            <a:pPr algn="l"/>
            <a:r>
              <a:rPr lang="en-GB" sz="1200" dirty="0">
                <a:latin typeface="+mn-lt"/>
              </a:rPr>
              <a:t> especially in high density areas and particular dwelling types. Heat pumps have higher consumer end capital cost than DH and H2: about 63% of dwellings are owner-occupied for which there is the problem of capital financing; whereas in the remaining 37% of dwellings, the capital costs can be paid through rent.</a:t>
            </a:r>
          </a:p>
          <a:p>
            <a:pPr algn="l"/>
            <a:endParaRPr lang="en-GB" sz="1200" b="1" dirty="0">
              <a:latin typeface="+mn-lt"/>
            </a:endParaRPr>
          </a:p>
          <a:p>
            <a:pPr algn="l"/>
            <a:r>
              <a:rPr lang="en-GB" sz="1200" b="1" dirty="0">
                <a:latin typeface="+mn-lt"/>
              </a:rPr>
              <a:t>District heating.</a:t>
            </a:r>
            <a:r>
              <a:rPr lang="en-GB" sz="1200" dirty="0">
                <a:latin typeface="+mn-lt"/>
              </a:rPr>
              <a:t> Most DH would be new and installed on an area basis. DH has little impact at the consumer end in terms of space and noise.</a:t>
            </a:r>
            <a:endParaRPr lang="en-GB" sz="1200" b="1" dirty="0">
              <a:latin typeface="+mn-lt"/>
            </a:endParaRPr>
          </a:p>
          <a:p>
            <a:pPr algn="l"/>
            <a:endParaRPr lang="en-GB" sz="1200" b="1" dirty="0">
              <a:latin typeface="+mn-lt"/>
            </a:endParaRPr>
          </a:p>
          <a:p>
            <a:pPr algn="l"/>
            <a:r>
              <a:rPr lang="en-GB" sz="1200" b="1" dirty="0">
                <a:latin typeface="+mn-lt"/>
              </a:rPr>
              <a:t>A HP to DH development path </a:t>
            </a:r>
            <a:r>
              <a:rPr lang="en-GB" sz="1200" dirty="0">
                <a:latin typeface="+mn-lt"/>
              </a:rPr>
              <a:t>might be: </a:t>
            </a:r>
          </a:p>
          <a:p>
            <a:pPr marL="342900" indent="-342900" algn="l">
              <a:buFont typeface="+mj-lt"/>
              <a:buAutoNum type="arabicPeriod"/>
            </a:pPr>
            <a:r>
              <a:rPr lang="en-GB" sz="1200" dirty="0">
                <a:latin typeface="+mn-lt"/>
              </a:rPr>
              <a:t>Replace gas boilers (life about 15 years) as they ‘die’ with reversible </a:t>
            </a:r>
            <a:r>
              <a:rPr lang="en-GB" sz="1200" dirty="0" err="1">
                <a:latin typeface="+mn-lt"/>
              </a:rPr>
              <a:t>heating/cooling</a:t>
            </a:r>
            <a:r>
              <a:rPr lang="en-GB" sz="1200" dirty="0">
                <a:latin typeface="+mn-lt"/>
              </a:rPr>
              <a:t> heat pumps.</a:t>
            </a:r>
          </a:p>
          <a:p>
            <a:pPr marL="342900" indent="-342900" algn="l">
              <a:buFont typeface="+mj-lt"/>
              <a:buAutoNum type="arabicPeriod"/>
            </a:pPr>
            <a:r>
              <a:rPr lang="en-GB" sz="1200" dirty="0">
                <a:latin typeface="+mn-lt"/>
              </a:rPr>
              <a:t>Connect DH(C) to the HP internal system as and if DH(C) arrives at the consumer.</a:t>
            </a:r>
          </a:p>
          <a:p>
            <a:pPr algn="l"/>
            <a:endParaRPr lang="en-GB" sz="1200" dirty="0">
              <a:latin typeface="+mn-lt"/>
            </a:endParaRPr>
          </a:p>
          <a:p>
            <a:pPr algn="l"/>
            <a:r>
              <a:rPr lang="en-GB" sz="1200" b="1" dirty="0">
                <a:latin typeface="+mn-lt"/>
              </a:rPr>
              <a:t>Hydrogen </a:t>
            </a:r>
            <a:r>
              <a:rPr lang="en-GB" sz="1200" dirty="0">
                <a:latin typeface="+mn-lt"/>
              </a:rPr>
              <a:t>boilers would be similar to gas boilers but may be constrained such as in high rise flats. H2 is assumed to largely use the existing gas network, and would be implemented on an area basis with all current gas consumers having to switch from natural gas to H2 or HP. </a:t>
            </a:r>
          </a:p>
          <a:p>
            <a:pPr algn="l"/>
            <a:endParaRPr lang="en-GB" sz="1200" dirty="0">
              <a:latin typeface="+mn-lt"/>
            </a:endParaRPr>
          </a:p>
          <a:p>
            <a:pPr algn="l"/>
            <a:r>
              <a:rPr lang="en-GB" sz="1200" dirty="0">
                <a:latin typeface="+mn-lt"/>
              </a:rPr>
              <a:t>The economics of DH and H2 are partially dependent on the fraction of consumers who connect to these networks within an area. A question is then how to ensure an adequate fraction do connect. </a:t>
            </a:r>
          </a:p>
          <a:p>
            <a:pPr algn="l"/>
            <a:endParaRPr lang="en-GB" sz="1200" dirty="0"/>
          </a:p>
        </p:txBody>
      </p:sp>
      <p:sp>
        <p:nvSpPr>
          <p:cNvPr id="11" name="Footer Placeholder 5">
            <a:extLst>
              <a:ext uri="{FF2B5EF4-FFF2-40B4-BE49-F238E27FC236}">
                <a16:creationId xmlns:a16="http://schemas.microsoft.com/office/drawing/2014/main" id="{67612F67-4556-484A-82FD-FDEF6186255F}"/>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Tree>
    <p:extLst>
      <p:ext uri="{BB962C8B-B14F-4D97-AF65-F5344CB8AC3E}">
        <p14:creationId xmlns:p14="http://schemas.microsoft.com/office/powerpoint/2010/main" val="18836735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D1FFC-6DB5-4885-BD91-BCAC68FA38CC}"/>
              </a:ext>
            </a:extLst>
          </p:cNvPr>
          <p:cNvSpPr>
            <a:spLocks noGrp="1"/>
          </p:cNvSpPr>
          <p:nvPr>
            <p:ph type="title"/>
          </p:nvPr>
        </p:nvSpPr>
        <p:spPr>
          <a:xfrm>
            <a:off x="971999" y="432000"/>
            <a:ext cx="6723619" cy="389017"/>
          </a:xfrm>
        </p:spPr>
        <p:txBody>
          <a:bodyPr/>
          <a:lstStyle/>
          <a:p>
            <a:r>
              <a:rPr lang="en-GB" dirty="0"/>
              <a:t>Indicative implementation rates</a:t>
            </a:r>
          </a:p>
        </p:txBody>
      </p:sp>
      <p:sp>
        <p:nvSpPr>
          <p:cNvPr id="6" name="Slide Number Placeholder 5"/>
          <p:cNvSpPr>
            <a:spLocks noGrp="1"/>
          </p:cNvSpPr>
          <p:nvPr>
            <p:ph type="sldNum" sz="quarter" idx="4294967295"/>
          </p:nvPr>
        </p:nvSpPr>
        <p:spPr>
          <a:xfrm>
            <a:off x="8745833" y="4778375"/>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61</a:t>
            </a:fld>
            <a:endParaRPr lang="en-GB" dirty="0"/>
          </a:p>
        </p:txBody>
      </p:sp>
      <p:sp>
        <p:nvSpPr>
          <p:cNvPr id="10" name="Title 4">
            <a:extLst>
              <a:ext uri="{FF2B5EF4-FFF2-40B4-BE49-F238E27FC236}">
                <a16:creationId xmlns:a16="http://schemas.microsoft.com/office/drawing/2014/main" id="{68420DD5-E2D8-4C2B-8C42-93E444C7D4F9}"/>
              </a:ext>
            </a:extLst>
          </p:cNvPr>
          <p:cNvSpPr txBox="1">
            <a:spLocks/>
          </p:cNvSpPr>
          <p:nvPr/>
        </p:nvSpPr>
        <p:spPr>
          <a:xfrm>
            <a:off x="1172057" y="1598025"/>
            <a:ext cx="6601058" cy="2603081"/>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1400" b="1" dirty="0">
              <a:latin typeface="+mn-lt"/>
            </a:endParaRPr>
          </a:p>
          <a:p>
            <a:pPr algn="l"/>
            <a:endParaRPr lang="en-GB" sz="1400" dirty="0">
              <a:latin typeface="+mn-lt"/>
            </a:endParaRPr>
          </a:p>
          <a:p>
            <a:pPr algn="l"/>
            <a:endParaRPr lang="en-GB" sz="1400" dirty="0"/>
          </a:p>
        </p:txBody>
      </p:sp>
      <p:sp>
        <p:nvSpPr>
          <p:cNvPr id="9" name="Title 4">
            <a:extLst>
              <a:ext uri="{FF2B5EF4-FFF2-40B4-BE49-F238E27FC236}">
                <a16:creationId xmlns:a16="http://schemas.microsoft.com/office/drawing/2014/main" id="{5059FF4F-56B5-4949-A028-A6D0FBC3E574}"/>
              </a:ext>
            </a:extLst>
          </p:cNvPr>
          <p:cNvSpPr txBox="1">
            <a:spLocks/>
          </p:cNvSpPr>
          <p:nvPr/>
        </p:nvSpPr>
        <p:spPr>
          <a:xfrm>
            <a:off x="2633879" y="3584362"/>
            <a:ext cx="3523892" cy="349685"/>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900" dirty="0"/>
          </a:p>
        </p:txBody>
      </p:sp>
      <p:pic>
        <p:nvPicPr>
          <p:cNvPr id="3" name="Picture 2">
            <a:extLst>
              <a:ext uri="{FF2B5EF4-FFF2-40B4-BE49-F238E27FC236}">
                <a16:creationId xmlns:a16="http://schemas.microsoft.com/office/drawing/2014/main" id="{FB0F261D-1BB5-469A-B761-6307E00BE627}"/>
              </a:ext>
            </a:extLst>
          </p:cNvPr>
          <p:cNvPicPr>
            <a:picLocks noChangeAspect="1"/>
          </p:cNvPicPr>
          <p:nvPr/>
        </p:nvPicPr>
        <p:blipFill>
          <a:blip r:embed="rId3"/>
          <a:stretch>
            <a:fillRect/>
          </a:stretch>
        </p:blipFill>
        <p:spPr>
          <a:xfrm>
            <a:off x="3886200" y="1457862"/>
            <a:ext cx="5057633" cy="2801151"/>
          </a:xfrm>
          <a:prstGeom prst="rect">
            <a:avLst/>
          </a:prstGeom>
        </p:spPr>
      </p:pic>
      <p:sp>
        <p:nvSpPr>
          <p:cNvPr id="7" name="Title 4">
            <a:extLst>
              <a:ext uri="{FF2B5EF4-FFF2-40B4-BE49-F238E27FC236}">
                <a16:creationId xmlns:a16="http://schemas.microsoft.com/office/drawing/2014/main" id="{43B894EC-39C0-46FE-85C5-2D63F0FE5997}"/>
              </a:ext>
            </a:extLst>
          </p:cNvPr>
          <p:cNvSpPr txBox="1">
            <a:spLocks/>
          </p:cNvSpPr>
          <p:nvPr/>
        </p:nvSpPr>
        <p:spPr>
          <a:xfrm>
            <a:off x="436871" y="2273576"/>
            <a:ext cx="3312169" cy="1660471"/>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200" dirty="0">
                <a:latin typeface="+mn-lt"/>
              </a:rPr>
              <a:t>The rates at which technologies need to be installed depends on the lifetimes of the current and future technologies and the total capacity of each required by a certain date (e.g. 2050).</a:t>
            </a:r>
          </a:p>
          <a:p>
            <a:pPr algn="l"/>
            <a:endParaRPr lang="en-GB" sz="1200" dirty="0">
              <a:latin typeface="+mn-lt"/>
            </a:endParaRPr>
          </a:p>
          <a:p>
            <a:pPr algn="l"/>
            <a:r>
              <a:rPr lang="en-GB" sz="1200" dirty="0">
                <a:latin typeface="+mn-lt"/>
              </a:rPr>
              <a:t>The table indicates the rates of implementation required to </a:t>
            </a:r>
            <a:r>
              <a:rPr lang="en-GB" sz="1200" u="sng" dirty="0">
                <a:latin typeface="+mn-lt"/>
              </a:rPr>
              <a:t>maintain</a:t>
            </a:r>
            <a:r>
              <a:rPr lang="en-GB" sz="1200" dirty="0">
                <a:latin typeface="+mn-lt"/>
              </a:rPr>
              <a:t> the capacities in a net zero system given technology lifetimes. It is notable that the rate of primary capacity build for H2 is 80% to 70% higher than for DH and HP respectively.</a:t>
            </a:r>
          </a:p>
          <a:p>
            <a:pPr algn="l"/>
            <a:endParaRPr lang="en-GB" sz="1200" dirty="0">
              <a:latin typeface="+mn-lt"/>
            </a:endParaRPr>
          </a:p>
          <a:p>
            <a:pPr algn="l"/>
            <a:r>
              <a:rPr lang="en-GB" sz="1200" dirty="0">
                <a:latin typeface="+mn-lt"/>
              </a:rPr>
              <a:t>To calculate the year by year installation rate to build the system by 2050 requires more detailed stock modelling coupled with assumptions about future implementation rates given the evolution of industrial building capacity elements – workforce, finance, factories, installers, etc..</a:t>
            </a:r>
          </a:p>
          <a:p>
            <a:pPr algn="l"/>
            <a:endParaRPr lang="en-GB" sz="1200" dirty="0">
              <a:latin typeface="+mn-lt"/>
            </a:endParaRPr>
          </a:p>
          <a:p>
            <a:pPr algn="l"/>
            <a:endParaRPr lang="en-GB" sz="1200" dirty="0">
              <a:latin typeface="+mn-lt"/>
            </a:endParaRPr>
          </a:p>
          <a:p>
            <a:pPr algn="l"/>
            <a:endParaRPr lang="en-GB" sz="1200" dirty="0"/>
          </a:p>
        </p:txBody>
      </p:sp>
      <p:sp>
        <p:nvSpPr>
          <p:cNvPr id="11" name="Footer Placeholder 5">
            <a:extLst>
              <a:ext uri="{FF2B5EF4-FFF2-40B4-BE49-F238E27FC236}">
                <a16:creationId xmlns:a16="http://schemas.microsoft.com/office/drawing/2014/main" id="{0B6451AF-70AA-4F66-AC26-963CBF74C622}"/>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Tree>
    <p:extLst>
      <p:ext uri="{BB962C8B-B14F-4D97-AF65-F5344CB8AC3E}">
        <p14:creationId xmlns:p14="http://schemas.microsoft.com/office/powerpoint/2010/main" val="17799937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1"/>
          <p:cNvSpPr/>
          <p:nvPr/>
        </p:nvSpPr>
        <p:spPr>
          <a:xfrm>
            <a:off x="1554413" y="1050772"/>
            <a:ext cx="4896045" cy="624308"/>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nSpc>
                <a:spcPct val="100000"/>
              </a:lnSpc>
            </a:pPr>
            <a:endParaRPr lang="en-GB" sz="1350" spc="-1" dirty="0">
              <a:latin typeface="Arial"/>
            </a:endParaRPr>
          </a:p>
        </p:txBody>
      </p:sp>
      <p:sp>
        <p:nvSpPr>
          <p:cNvPr id="6" name="Slide Number Placeholder 5"/>
          <p:cNvSpPr>
            <a:spLocks noGrp="1"/>
          </p:cNvSpPr>
          <p:nvPr>
            <p:ph type="sldNum" sz="quarter" idx="4294967295"/>
          </p:nvPr>
        </p:nvSpPr>
        <p:spPr>
          <a:xfrm>
            <a:off x="8748000" y="4753523"/>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62</a:t>
            </a:fld>
            <a:endParaRPr lang="en-GB" dirty="0"/>
          </a:p>
        </p:txBody>
      </p:sp>
      <p:sp>
        <p:nvSpPr>
          <p:cNvPr id="10" name="Title 4">
            <a:extLst>
              <a:ext uri="{FF2B5EF4-FFF2-40B4-BE49-F238E27FC236}">
                <a16:creationId xmlns:a16="http://schemas.microsoft.com/office/drawing/2014/main" id="{68420DD5-E2D8-4C2B-8C42-93E444C7D4F9}"/>
              </a:ext>
            </a:extLst>
          </p:cNvPr>
          <p:cNvSpPr txBox="1">
            <a:spLocks/>
          </p:cNvSpPr>
          <p:nvPr/>
        </p:nvSpPr>
        <p:spPr>
          <a:xfrm>
            <a:off x="193093" y="1675080"/>
            <a:ext cx="2160493" cy="1638912"/>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1200" dirty="0">
              <a:latin typeface="+mn-lt"/>
            </a:endParaRPr>
          </a:p>
          <a:p>
            <a:pPr algn="l"/>
            <a:endParaRPr lang="en-GB" sz="1200" dirty="0">
              <a:latin typeface="+mn-lt"/>
            </a:endParaRPr>
          </a:p>
          <a:p>
            <a:pPr algn="l"/>
            <a:endParaRPr lang="en-GB" sz="1200" dirty="0">
              <a:latin typeface="+mn-lt"/>
            </a:endParaRPr>
          </a:p>
          <a:p>
            <a:pPr algn="l"/>
            <a:endParaRPr lang="en-GB" sz="1200" dirty="0">
              <a:latin typeface="+mn-lt"/>
            </a:endParaRPr>
          </a:p>
          <a:p>
            <a:pPr algn="l"/>
            <a:endParaRPr lang="en-GB" sz="1200" dirty="0">
              <a:latin typeface="+mn-lt"/>
            </a:endParaRPr>
          </a:p>
          <a:p>
            <a:pPr algn="l"/>
            <a:r>
              <a:rPr lang="en-GB" sz="1200" dirty="0">
                <a:latin typeface="+mn-lt"/>
              </a:rPr>
              <a:t>The main drawbacks of the options highlighted.</a:t>
            </a:r>
          </a:p>
          <a:p>
            <a:pPr algn="l"/>
            <a:endParaRPr lang="en-GB" sz="1200" dirty="0">
              <a:latin typeface="+mn-lt"/>
            </a:endParaRPr>
          </a:p>
          <a:p>
            <a:pPr algn="l"/>
            <a:r>
              <a:rPr lang="en-GB" sz="1200" dirty="0">
                <a:latin typeface="+mn-lt"/>
              </a:rPr>
              <a:t>The relative performance and costs of options depend on many assumptions -</a:t>
            </a:r>
            <a:r>
              <a:rPr lang="en-GB" sz="1200" dirty="0"/>
              <a:t> particularly uncertain are gas upstream emission, gas prices and DACS costs.</a:t>
            </a:r>
          </a:p>
          <a:p>
            <a:pPr algn="l"/>
            <a:endParaRPr lang="en-GB" sz="1200" dirty="0">
              <a:latin typeface="+mn-lt"/>
            </a:endParaRPr>
          </a:p>
          <a:p>
            <a:pPr algn="l"/>
            <a:r>
              <a:rPr lang="en-GB" sz="1200" dirty="0">
                <a:latin typeface="+mn-lt"/>
              </a:rPr>
              <a:t>Building types and heat load density affect costs and practicalities</a:t>
            </a:r>
          </a:p>
          <a:p>
            <a:pPr algn="l"/>
            <a:endParaRPr lang="en-GB" sz="1200" dirty="0">
              <a:latin typeface="+mn-lt"/>
            </a:endParaRPr>
          </a:p>
          <a:p>
            <a:pPr algn="l"/>
            <a:r>
              <a:rPr lang="en-GB" sz="1200" dirty="0">
                <a:latin typeface="+mn-lt"/>
              </a:rPr>
              <a:t>HP, DH and H2 are mainly urban options; elsewhere HP</a:t>
            </a:r>
          </a:p>
          <a:p>
            <a:pPr algn="l"/>
            <a:endParaRPr lang="en-GB" sz="1200" dirty="0">
              <a:latin typeface="+mn-lt"/>
            </a:endParaRPr>
          </a:p>
          <a:p>
            <a:pPr algn="l"/>
            <a:r>
              <a:rPr lang="en-GB" sz="1200" dirty="0">
                <a:latin typeface="+mn-lt"/>
              </a:rPr>
              <a:t>Consumer and district heat pumps can heat and cool</a:t>
            </a:r>
          </a:p>
          <a:p>
            <a:pPr algn="l"/>
            <a:endParaRPr lang="en-GB" sz="1200" dirty="0">
              <a:latin typeface="+mn-lt"/>
            </a:endParaRPr>
          </a:p>
          <a:p>
            <a:pPr algn="l"/>
            <a:endParaRPr lang="en-GB" sz="1200" dirty="0">
              <a:latin typeface="+mn-lt"/>
            </a:endParaRPr>
          </a:p>
        </p:txBody>
      </p:sp>
      <p:sp>
        <p:nvSpPr>
          <p:cNvPr id="12" name="Footer Placeholder 5">
            <a:extLst>
              <a:ext uri="{FF2B5EF4-FFF2-40B4-BE49-F238E27FC236}">
                <a16:creationId xmlns:a16="http://schemas.microsoft.com/office/drawing/2014/main" id="{E33EB2CB-80AE-4D19-B48D-5BF95117460A}"/>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
        <p:nvSpPr>
          <p:cNvPr id="2" name="Title 1">
            <a:extLst>
              <a:ext uri="{FF2B5EF4-FFF2-40B4-BE49-F238E27FC236}">
                <a16:creationId xmlns:a16="http://schemas.microsoft.com/office/drawing/2014/main" id="{A6FD1FFC-6DB5-4885-BD91-BCAC68FA38CC}"/>
              </a:ext>
            </a:extLst>
          </p:cNvPr>
          <p:cNvSpPr>
            <a:spLocks noGrp="1"/>
          </p:cNvSpPr>
          <p:nvPr>
            <p:ph type="title"/>
          </p:nvPr>
        </p:nvSpPr>
        <p:spPr>
          <a:xfrm>
            <a:off x="859813" y="270260"/>
            <a:ext cx="3853373" cy="389017"/>
          </a:xfrm>
        </p:spPr>
        <p:txBody>
          <a:bodyPr/>
          <a:lstStyle/>
          <a:p>
            <a:r>
              <a:rPr lang="en-GB" dirty="0"/>
              <a:t>Vector comparison summary</a:t>
            </a:r>
          </a:p>
        </p:txBody>
      </p:sp>
      <p:pic>
        <p:nvPicPr>
          <p:cNvPr id="3" name="Picture 2">
            <a:extLst>
              <a:ext uri="{FF2B5EF4-FFF2-40B4-BE49-F238E27FC236}">
                <a16:creationId xmlns:a16="http://schemas.microsoft.com/office/drawing/2014/main" id="{1AC033D7-BBD3-4078-B02C-0E6457740449}"/>
              </a:ext>
            </a:extLst>
          </p:cNvPr>
          <p:cNvPicPr>
            <a:picLocks noChangeAspect="1"/>
          </p:cNvPicPr>
          <p:nvPr/>
        </p:nvPicPr>
        <p:blipFill>
          <a:blip r:embed="rId3"/>
          <a:stretch>
            <a:fillRect/>
          </a:stretch>
        </p:blipFill>
        <p:spPr>
          <a:xfrm>
            <a:off x="2658432" y="804672"/>
            <a:ext cx="6389556" cy="4249968"/>
          </a:xfrm>
          <a:prstGeom prst="rect">
            <a:avLst/>
          </a:prstGeom>
        </p:spPr>
      </p:pic>
    </p:spTree>
    <p:extLst>
      <p:ext uri="{BB962C8B-B14F-4D97-AF65-F5344CB8AC3E}">
        <p14:creationId xmlns:p14="http://schemas.microsoft.com/office/powerpoint/2010/main" val="26972448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D1FFC-6DB5-4885-BD91-BCAC68FA38CC}"/>
              </a:ext>
            </a:extLst>
          </p:cNvPr>
          <p:cNvSpPr>
            <a:spLocks noGrp="1"/>
          </p:cNvSpPr>
          <p:nvPr>
            <p:ph type="title"/>
          </p:nvPr>
        </p:nvSpPr>
        <p:spPr>
          <a:xfrm>
            <a:off x="971999" y="432000"/>
            <a:ext cx="7950872" cy="389017"/>
          </a:xfrm>
        </p:spPr>
        <p:txBody>
          <a:bodyPr/>
          <a:lstStyle/>
          <a:p>
            <a:r>
              <a:rPr lang="en-GB" dirty="0"/>
              <a:t>Natural gas for net zero heating</a:t>
            </a:r>
          </a:p>
        </p:txBody>
      </p:sp>
      <p:sp>
        <p:nvSpPr>
          <p:cNvPr id="6" name="Slide Number Placeholder 5"/>
          <p:cNvSpPr>
            <a:spLocks noGrp="1"/>
          </p:cNvSpPr>
          <p:nvPr>
            <p:ph type="sldNum" sz="quarter" idx="4294967295"/>
          </p:nvPr>
        </p:nvSpPr>
        <p:spPr>
          <a:xfrm>
            <a:off x="8745833" y="4778375"/>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63</a:t>
            </a:fld>
            <a:endParaRPr lang="en-GB" dirty="0"/>
          </a:p>
        </p:txBody>
      </p:sp>
      <p:sp>
        <p:nvSpPr>
          <p:cNvPr id="10" name="Title 4">
            <a:extLst>
              <a:ext uri="{FF2B5EF4-FFF2-40B4-BE49-F238E27FC236}">
                <a16:creationId xmlns:a16="http://schemas.microsoft.com/office/drawing/2014/main" id="{68420DD5-E2D8-4C2B-8C42-93E444C7D4F9}"/>
              </a:ext>
            </a:extLst>
          </p:cNvPr>
          <p:cNvSpPr txBox="1">
            <a:spLocks/>
          </p:cNvSpPr>
          <p:nvPr/>
        </p:nvSpPr>
        <p:spPr>
          <a:xfrm>
            <a:off x="1172057" y="1598025"/>
            <a:ext cx="6601058" cy="2603081"/>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1400" b="1" dirty="0">
              <a:latin typeface="+mn-lt"/>
            </a:endParaRPr>
          </a:p>
          <a:p>
            <a:pPr algn="l"/>
            <a:endParaRPr lang="en-GB" sz="1400" dirty="0">
              <a:latin typeface="+mn-lt"/>
            </a:endParaRPr>
          </a:p>
          <a:p>
            <a:pPr algn="l"/>
            <a:endParaRPr lang="en-GB" sz="1400" dirty="0"/>
          </a:p>
        </p:txBody>
      </p:sp>
      <p:sp>
        <p:nvSpPr>
          <p:cNvPr id="9" name="Title 4">
            <a:extLst>
              <a:ext uri="{FF2B5EF4-FFF2-40B4-BE49-F238E27FC236}">
                <a16:creationId xmlns:a16="http://schemas.microsoft.com/office/drawing/2014/main" id="{5059FF4F-56B5-4949-A028-A6D0FBC3E574}"/>
              </a:ext>
            </a:extLst>
          </p:cNvPr>
          <p:cNvSpPr txBox="1">
            <a:spLocks/>
          </p:cNvSpPr>
          <p:nvPr/>
        </p:nvSpPr>
        <p:spPr>
          <a:xfrm>
            <a:off x="2633879" y="3584362"/>
            <a:ext cx="3523892" cy="349685"/>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900" dirty="0"/>
          </a:p>
        </p:txBody>
      </p:sp>
      <p:sp>
        <p:nvSpPr>
          <p:cNvPr id="7" name="Title 4">
            <a:extLst>
              <a:ext uri="{FF2B5EF4-FFF2-40B4-BE49-F238E27FC236}">
                <a16:creationId xmlns:a16="http://schemas.microsoft.com/office/drawing/2014/main" id="{43B894EC-39C0-46FE-85C5-2D63F0FE5997}"/>
              </a:ext>
            </a:extLst>
          </p:cNvPr>
          <p:cNvSpPr txBox="1">
            <a:spLocks/>
          </p:cNvSpPr>
          <p:nvPr/>
        </p:nvSpPr>
        <p:spPr>
          <a:xfrm>
            <a:off x="203738" y="3462559"/>
            <a:ext cx="8542095" cy="752532"/>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71450" indent="-171450" algn="l">
              <a:buFont typeface="Arial" panose="020B0604020202020204" pitchFamily="34" charset="0"/>
              <a:buChar char="•"/>
            </a:pPr>
            <a:r>
              <a:rPr lang="en-GB" sz="1200" dirty="0"/>
              <a:t>Natural gas is convenient for heating but it emits greenhouse gases. The practicalities and costs of negative emissions to balance emissions engender a wide range of opinions and estimates. The long term price and emissions of natural gas are necessarily uncertain.</a:t>
            </a:r>
          </a:p>
          <a:p>
            <a:pPr marL="171450" indent="-171450" algn="l">
              <a:buFont typeface="Arial" panose="020B0604020202020204" pitchFamily="34" charset="0"/>
              <a:buChar char="•"/>
            </a:pPr>
            <a:endParaRPr lang="en-GB" sz="1200" dirty="0"/>
          </a:p>
          <a:p>
            <a:pPr marL="171450" indent="-171450" algn="l">
              <a:buFont typeface="Arial" panose="020B0604020202020204" pitchFamily="34" charset="0"/>
              <a:buChar char="•"/>
            </a:pPr>
            <a:r>
              <a:rPr lang="en-GB" sz="1200" dirty="0"/>
              <a:t>The UK is increasingly dependent on imported gas over which the UK has no price control, so natural gas imports present technical and economic security questions over the time period to, say 2100, over which new heating infrastructures will operate. At some point the decline in global natural gas reserves may impact on price.</a:t>
            </a:r>
          </a:p>
          <a:p>
            <a:pPr marL="171450" indent="-171450" algn="l">
              <a:buFont typeface="Arial" panose="020B0604020202020204" pitchFamily="34" charset="0"/>
              <a:buChar char="•"/>
            </a:pPr>
            <a:endParaRPr lang="en-GB" sz="1200" dirty="0"/>
          </a:p>
          <a:p>
            <a:pPr marL="171450" indent="-171450" algn="l">
              <a:buFont typeface="Arial" panose="020B0604020202020204" pitchFamily="34" charset="0"/>
              <a:buChar char="•"/>
            </a:pPr>
            <a:r>
              <a:rPr lang="en-GB" sz="1200" dirty="0"/>
              <a:t>Natural gas can be used directly in </a:t>
            </a:r>
            <a:r>
              <a:rPr lang="en-GB" sz="1200" b="1" dirty="0"/>
              <a:t>NG plant </a:t>
            </a:r>
            <a:r>
              <a:rPr lang="en-GB" sz="1200" dirty="0"/>
              <a:t>including consumer boilers or CHP plant, or in processes such as steam methane reforming (SMR) to make ‘blue’ hydrogen for use in boilers or CHP.</a:t>
            </a:r>
          </a:p>
          <a:p>
            <a:pPr marL="171450" indent="-171450" algn="l">
              <a:buFont typeface="Arial" panose="020B0604020202020204" pitchFamily="34" charset="0"/>
              <a:buChar char="•"/>
            </a:pPr>
            <a:endParaRPr lang="en-GB" sz="1200" dirty="0"/>
          </a:p>
          <a:p>
            <a:pPr marL="171450" indent="-171450" algn="l">
              <a:buFont typeface="Arial" panose="020B0604020202020204" pitchFamily="34" charset="0"/>
              <a:buChar char="•"/>
            </a:pPr>
            <a:r>
              <a:rPr lang="en-GB" sz="1200" dirty="0"/>
              <a:t>The production and transport in the supply of natural gas results in CO2 arising from the energy used in these processes, and methane emissions from leakage. These upstream GHG emissions cannot be captured by </a:t>
            </a:r>
            <a:r>
              <a:rPr lang="en-GB" sz="1200" b="1" dirty="0"/>
              <a:t>NG plant</a:t>
            </a:r>
            <a:r>
              <a:rPr lang="en-GB" sz="1200" dirty="0"/>
              <a:t>.</a:t>
            </a:r>
          </a:p>
          <a:p>
            <a:pPr marL="171450" indent="-171450" algn="l">
              <a:buFont typeface="Arial" panose="020B0604020202020204" pitchFamily="34" charset="0"/>
              <a:buChar char="•"/>
            </a:pPr>
            <a:endParaRPr lang="en-GB" sz="1200" b="1" dirty="0"/>
          </a:p>
          <a:p>
            <a:pPr marL="171450" indent="-171450" algn="l">
              <a:buFont typeface="Arial" panose="020B0604020202020204" pitchFamily="34" charset="0"/>
              <a:buChar char="•"/>
            </a:pPr>
            <a:r>
              <a:rPr lang="en-GB" sz="1200" dirty="0"/>
              <a:t>CHP and SMR can have carbon capture and storage (CCS) which captures perhaps 80-90% of the CO2 emissions at the plant, but CCS reduces plant efficiency, and therefore increases gas use and upstream emissions.</a:t>
            </a:r>
          </a:p>
          <a:p>
            <a:pPr marL="171450" indent="-171450" algn="l">
              <a:buFont typeface="Arial" panose="020B0604020202020204" pitchFamily="34" charset="0"/>
              <a:buChar char="•"/>
            </a:pPr>
            <a:endParaRPr lang="en-GB" sz="1200" dirty="0"/>
          </a:p>
          <a:p>
            <a:pPr marL="171450" indent="-171450" algn="l">
              <a:buFont typeface="Arial" panose="020B0604020202020204" pitchFamily="34" charset="0"/>
              <a:buChar char="•"/>
            </a:pPr>
            <a:r>
              <a:rPr lang="en-GB" sz="1200" dirty="0"/>
              <a:t>Thus </a:t>
            </a:r>
            <a:r>
              <a:rPr lang="en-GB" sz="1200" b="1" dirty="0"/>
              <a:t>NG plant</a:t>
            </a:r>
            <a:r>
              <a:rPr lang="en-GB" sz="1200" dirty="0"/>
              <a:t> cause GHG emission which, for net zero emission, have to be balanced by the capture and storage of environmental CO2; one such system is direct air capture and storage (DACS).</a:t>
            </a:r>
          </a:p>
          <a:p>
            <a:pPr marL="171450" indent="-171450" algn="l">
              <a:buFont typeface="Arial" panose="020B0604020202020204" pitchFamily="34" charset="0"/>
              <a:buChar char="•"/>
            </a:pPr>
            <a:endParaRPr lang="en-GB" sz="1200" dirty="0"/>
          </a:p>
          <a:p>
            <a:pPr marL="171450" indent="-171450" algn="l">
              <a:buFont typeface="Arial" panose="020B0604020202020204" pitchFamily="34" charset="0"/>
              <a:buChar char="•"/>
            </a:pPr>
            <a:endParaRPr lang="en-GB" sz="1200" dirty="0"/>
          </a:p>
          <a:p>
            <a:pPr marL="171450" indent="-171450" algn="l">
              <a:buFont typeface="Arial" panose="020B0604020202020204" pitchFamily="34" charset="0"/>
              <a:buChar char="•"/>
            </a:pPr>
            <a:endParaRPr lang="en-GB" sz="1200" b="1" dirty="0"/>
          </a:p>
          <a:p>
            <a:pPr marL="171450" indent="-171450" algn="l">
              <a:buFont typeface="Arial" panose="020B0604020202020204" pitchFamily="34" charset="0"/>
              <a:buChar char="•"/>
            </a:pPr>
            <a:endParaRPr lang="en-GB" sz="1200" b="1" dirty="0"/>
          </a:p>
          <a:p>
            <a:pPr marL="171450" indent="-171450" algn="l">
              <a:buFont typeface="Arial" panose="020B0604020202020204" pitchFamily="34" charset="0"/>
              <a:buChar char="•"/>
            </a:pPr>
            <a:endParaRPr lang="en-GB" sz="1200" b="1" dirty="0"/>
          </a:p>
          <a:p>
            <a:pPr marL="171450" indent="-171450" algn="l">
              <a:buFont typeface="Arial" panose="020B0604020202020204" pitchFamily="34" charset="0"/>
              <a:buChar char="•"/>
            </a:pPr>
            <a:endParaRPr lang="en-GB" sz="1200" dirty="0"/>
          </a:p>
          <a:p>
            <a:pPr marL="171450" indent="-171450" algn="l">
              <a:buFont typeface="Arial" panose="020B0604020202020204" pitchFamily="34" charset="0"/>
              <a:buChar char="•"/>
            </a:pPr>
            <a:endParaRPr lang="en-GB" sz="1200" dirty="0"/>
          </a:p>
          <a:p>
            <a:pPr marL="171450" indent="-171450" algn="l">
              <a:buFont typeface="Arial" panose="020B0604020202020204" pitchFamily="34" charset="0"/>
              <a:buChar char="•"/>
            </a:pPr>
            <a:endParaRPr lang="en-GB" sz="1200" dirty="0"/>
          </a:p>
          <a:p>
            <a:pPr marL="171450" indent="-171450" algn="l">
              <a:buFont typeface="Arial" panose="020B0604020202020204" pitchFamily="34" charset="0"/>
              <a:buChar char="•"/>
            </a:pPr>
            <a:endParaRPr lang="en-GB" sz="1200" dirty="0"/>
          </a:p>
          <a:p>
            <a:pPr marL="171450" indent="-171450" algn="l">
              <a:buFont typeface="Arial" panose="020B0604020202020204" pitchFamily="34" charset="0"/>
              <a:buChar char="•"/>
            </a:pPr>
            <a:endParaRPr lang="en-GB" sz="1200" dirty="0"/>
          </a:p>
          <a:p>
            <a:pPr marL="171450" indent="-171450" algn="l">
              <a:buFont typeface="Arial" panose="020B0604020202020204" pitchFamily="34" charset="0"/>
              <a:buChar char="•"/>
            </a:pPr>
            <a:endParaRPr lang="en-GB" sz="1200" dirty="0"/>
          </a:p>
          <a:p>
            <a:pPr algn="l"/>
            <a:endParaRPr lang="en-GB" sz="1200" dirty="0"/>
          </a:p>
        </p:txBody>
      </p:sp>
      <p:sp>
        <p:nvSpPr>
          <p:cNvPr id="11" name="Footer Placeholder 5">
            <a:extLst>
              <a:ext uri="{FF2B5EF4-FFF2-40B4-BE49-F238E27FC236}">
                <a16:creationId xmlns:a16="http://schemas.microsoft.com/office/drawing/2014/main" id="{0B6451AF-70AA-4F66-AC26-963CBF74C622}"/>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Tree>
    <p:extLst>
      <p:ext uri="{BB962C8B-B14F-4D97-AF65-F5344CB8AC3E}">
        <p14:creationId xmlns:p14="http://schemas.microsoft.com/office/powerpoint/2010/main" val="38453140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D1FFC-6DB5-4885-BD91-BCAC68FA38CC}"/>
              </a:ext>
            </a:extLst>
          </p:cNvPr>
          <p:cNvSpPr>
            <a:spLocks noGrp="1"/>
          </p:cNvSpPr>
          <p:nvPr>
            <p:ph type="title"/>
          </p:nvPr>
        </p:nvSpPr>
        <p:spPr>
          <a:xfrm>
            <a:off x="971999" y="432000"/>
            <a:ext cx="7950872" cy="389017"/>
          </a:xfrm>
        </p:spPr>
        <p:txBody>
          <a:bodyPr/>
          <a:lstStyle/>
          <a:p>
            <a:r>
              <a:rPr lang="en-GB" dirty="0"/>
              <a:t>Natural gas supply</a:t>
            </a:r>
          </a:p>
        </p:txBody>
      </p:sp>
      <p:sp>
        <p:nvSpPr>
          <p:cNvPr id="6" name="Slide Number Placeholder 5"/>
          <p:cNvSpPr>
            <a:spLocks noGrp="1"/>
          </p:cNvSpPr>
          <p:nvPr>
            <p:ph type="sldNum" sz="quarter" idx="4294967295"/>
          </p:nvPr>
        </p:nvSpPr>
        <p:spPr>
          <a:xfrm>
            <a:off x="8745833" y="4778375"/>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64</a:t>
            </a:fld>
            <a:endParaRPr lang="en-GB" dirty="0"/>
          </a:p>
        </p:txBody>
      </p:sp>
      <p:sp>
        <p:nvSpPr>
          <p:cNvPr id="10" name="Title 4">
            <a:extLst>
              <a:ext uri="{FF2B5EF4-FFF2-40B4-BE49-F238E27FC236}">
                <a16:creationId xmlns:a16="http://schemas.microsoft.com/office/drawing/2014/main" id="{68420DD5-E2D8-4C2B-8C42-93E444C7D4F9}"/>
              </a:ext>
            </a:extLst>
          </p:cNvPr>
          <p:cNvSpPr txBox="1">
            <a:spLocks/>
          </p:cNvSpPr>
          <p:nvPr/>
        </p:nvSpPr>
        <p:spPr>
          <a:xfrm>
            <a:off x="1172057" y="1598025"/>
            <a:ext cx="6601058" cy="2603081"/>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1400" b="1" dirty="0">
              <a:latin typeface="+mn-lt"/>
            </a:endParaRPr>
          </a:p>
          <a:p>
            <a:pPr algn="l"/>
            <a:endParaRPr lang="en-GB" sz="1400" dirty="0">
              <a:latin typeface="+mn-lt"/>
            </a:endParaRPr>
          </a:p>
          <a:p>
            <a:pPr algn="l"/>
            <a:endParaRPr lang="en-GB" sz="1400" dirty="0"/>
          </a:p>
        </p:txBody>
      </p:sp>
      <p:sp>
        <p:nvSpPr>
          <p:cNvPr id="9" name="Title 4">
            <a:extLst>
              <a:ext uri="{FF2B5EF4-FFF2-40B4-BE49-F238E27FC236}">
                <a16:creationId xmlns:a16="http://schemas.microsoft.com/office/drawing/2014/main" id="{5059FF4F-56B5-4949-A028-A6D0FBC3E574}"/>
              </a:ext>
            </a:extLst>
          </p:cNvPr>
          <p:cNvSpPr txBox="1">
            <a:spLocks/>
          </p:cNvSpPr>
          <p:nvPr/>
        </p:nvSpPr>
        <p:spPr>
          <a:xfrm>
            <a:off x="2633879" y="3584362"/>
            <a:ext cx="3523892" cy="349685"/>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900" dirty="0"/>
          </a:p>
        </p:txBody>
      </p:sp>
      <p:sp>
        <p:nvSpPr>
          <p:cNvPr id="7" name="Title 4">
            <a:extLst>
              <a:ext uri="{FF2B5EF4-FFF2-40B4-BE49-F238E27FC236}">
                <a16:creationId xmlns:a16="http://schemas.microsoft.com/office/drawing/2014/main" id="{43B894EC-39C0-46FE-85C5-2D63F0FE5997}"/>
              </a:ext>
            </a:extLst>
          </p:cNvPr>
          <p:cNvSpPr txBox="1">
            <a:spLocks/>
          </p:cNvSpPr>
          <p:nvPr/>
        </p:nvSpPr>
        <p:spPr>
          <a:xfrm>
            <a:off x="199338" y="3346959"/>
            <a:ext cx="4278077" cy="752532"/>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100" dirty="0"/>
              <a:t>An increasing fraction of UK supply is imported via pipe or LNG. The GHG  emission (gCO2e/kWh) of natural gas supply from different sources (e.g. UK, Qatar LNG, Siberia pipe) may be estimated from leakage and combustion, and applying global warming potentials (GWP) for different time horizons. Estimates made by Barrett of these range from around 50 to 150 gCO2e/kWh. For analysis here a low figure of </a:t>
            </a:r>
            <a:r>
              <a:rPr lang="en-GB" sz="1100" b="1" dirty="0"/>
              <a:t>50 gCO2e/kWh </a:t>
            </a:r>
            <a:r>
              <a:rPr lang="en-GB" sz="1100" dirty="0"/>
              <a:t>(30 methane + 20 CO2) is assumed, this being the minimum emission of using gas.</a:t>
            </a:r>
          </a:p>
          <a:p>
            <a:pPr algn="l"/>
            <a:r>
              <a:rPr lang="en-GB" sz="900" dirty="0">
                <a:effectLst/>
                <a:latin typeface="Calibri" panose="020F0502020204030204" pitchFamily="34" charset="0"/>
                <a:ea typeface="Calibri" panose="020F0502020204030204" pitchFamily="34" charset="0"/>
                <a:cs typeface="Times New Roman" panose="02020603050405020304" pitchFamily="18" charset="0"/>
              </a:rPr>
              <a:t>Estimates from </a:t>
            </a:r>
            <a:r>
              <a:rPr lang="en-US" sz="900" i="1" dirty="0">
                <a:effectLst/>
                <a:latin typeface="Calibri" panose="020F0502020204030204" pitchFamily="34" charset="0"/>
                <a:ea typeface="Calibri" panose="020F0502020204030204" pitchFamily="34" charset="0"/>
                <a:cs typeface="Times New Roman" panose="02020603050405020304" pitchFamily="18" charset="0"/>
              </a:rPr>
              <a:t>Heating with Steam Methane Reformed Hydrogen</a:t>
            </a:r>
            <a:r>
              <a:rPr lang="en-US" sz="900" dirty="0">
                <a:effectLst/>
                <a:latin typeface="Calibri" panose="020F0502020204030204" pitchFamily="34" charset="0"/>
                <a:ea typeface="Calibri" panose="020F0502020204030204" pitchFamily="34" charset="0"/>
                <a:cs typeface="Times New Roman" panose="02020603050405020304" pitchFamily="18" charset="0"/>
              </a:rPr>
              <a:t>, 2021,  Mark Barrett, Tiziano Gallo Cassarino.  DOI: 10.21203/rs.3.rs-638496/v1  </a:t>
            </a:r>
            <a:r>
              <a:rPr lang="en-US" sz="9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https://www.researchsquare.com/article/rs-638496/v1</a:t>
            </a:r>
            <a:r>
              <a:rPr lang="en-US" sz="900" dirty="0">
                <a:effectLst/>
                <a:latin typeface="Calibri" panose="020F0502020204030204" pitchFamily="34" charset="0"/>
                <a:ea typeface="Calibri" panose="020F0502020204030204" pitchFamily="34" charset="0"/>
                <a:cs typeface="Times New Roman" panose="02020603050405020304" pitchFamily="18" charset="0"/>
              </a:rPr>
              <a:t> </a:t>
            </a:r>
          </a:p>
          <a:p>
            <a:pPr algn="l"/>
            <a:endParaRPr lang="en-GB" sz="1200" dirty="0"/>
          </a:p>
          <a:p>
            <a:pPr algn="l"/>
            <a:r>
              <a:rPr lang="en-GB" sz="1200" dirty="0"/>
              <a:t>Gas prices are increasingly driven by international markets as UK imports increase. Prices have been volatile and BEIS projections to 2035 bracket historic ranges. For the period 2040-2100 over which DH or H2 systems might be appraised, a price of </a:t>
            </a:r>
            <a:r>
              <a:rPr lang="en-GB" sz="1200" b="1" dirty="0"/>
              <a:t>3 p/kWh </a:t>
            </a:r>
            <a:r>
              <a:rPr lang="en-GB" sz="1200" dirty="0"/>
              <a:t>(88 p/</a:t>
            </a:r>
            <a:r>
              <a:rPr lang="en-GB" sz="1200" dirty="0" err="1"/>
              <a:t>therm</a:t>
            </a:r>
            <a:r>
              <a:rPr lang="en-GB" sz="1200" dirty="0"/>
              <a:t>) is assumed in analysis. Price volatility is exemplified by the 2021 gas price hike.</a:t>
            </a:r>
          </a:p>
          <a:p>
            <a:pPr algn="l"/>
            <a:endParaRPr lang="en-GB" sz="1200" dirty="0"/>
          </a:p>
          <a:p>
            <a:pPr algn="l"/>
            <a:r>
              <a:rPr lang="en-GB" sz="900" i="1" dirty="0">
                <a:effectLst/>
                <a:latin typeface="Arial" panose="020B0604020202020204" pitchFamily="34" charset="0"/>
                <a:ea typeface="Arial Unicode MS" panose="020B0604020202020204" pitchFamily="34" charset="-128"/>
                <a:cs typeface="Arial" panose="020B0604020202020204" pitchFamily="34" charset="0"/>
              </a:rPr>
              <a:t>BEIS 2017 Fossil fuel price assumptions</a:t>
            </a:r>
            <a:r>
              <a:rPr lang="en-GB" sz="900" dirty="0">
                <a:effectLst/>
                <a:latin typeface="Arial" panose="020B0604020202020204" pitchFamily="34" charset="0"/>
                <a:ea typeface="Arial Unicode MS" panose="020B0604020202020204" pitchFamily="34" charset="-128"/>
                <a:cs typeface="Arial" panose="020B0604020202020204" pitchFamily="34" charset="0"/>
              </a:rPr>
              <a:t>. </a:t>
            </a:r>
            <a:r>
              <a:rPr lang="en-GB" sz="900" dirty="0">
                <a:effectLst/>
                <a:latin typeface="Arial" panose="020B0604020202020204" pitchFamily="34" charset="0"/>
                <a:ea typeface="Arial Unicode MS" panose="020B0604020202020204" pitchFamily="34" charset="-128"/>
                <a:cs typeface="Arial" panose="020B0604020202020204" pitchFamily="34" charset="0"/>
                <a:hlinkClick r:id="rId4"/>
              </a:rPr>
              <a:t>https://assets.publishing.service.gov.uk/government/uploads/system/uploads/attachment_data/file/663101/BEIS_2017_Fossil_Fuel_Price_Assumptions.pdf</a:t>
            </a:r>
            <a:r>
              <a:rPr lang="en-GB" sz="900" dirty="0">
                <a:effectLst/>
                <a:latin typeface="Arial" panose="020B0604020202020204" pitchFamily="34" charset="0"/>
                <a:ea typeface="Arial Unicode MS" panose="020B0604020202020204" pitchFamily="34" charset="-128"/>
                <a:cs typeface="Arial" panose="020B0604020202020204" pitchFamily="34" charset="0"/>
              </a:rPr>
              <a:t> </a:t>
            </a:r>
            <a:endParaRPr lang="en-GB" sz="900" dirty="0"/>
          </a:p>
          <a:p>
            <a:pPr marL="171450" indent="-171450" algn="l">
              <a:buFont typeface="Arial" panose="020B0604020202020204" pitchFamily="34" charset="0"/>
              <a:buChar char="•"/>
            </a:pPr>
            <a:endParaRPr lang="en-GB" sz="1200" b="1" dirty="0"/>
          </a:p>
          <a:p>
            <a:pPr marL="171450" indent="-171450" algn="l">
              <a:buFont typeface="Arial" panose="020B0604020202020204" pitchFamily="34" charset="0"/>
              <a:buChar char="•"/>
            </a:pPr>
            <a:endParaRPr lang="en-GB" sz="1200" b="1" dirty="0"/>
          </a:p>
          <a:p>
            <a:pPr marL="171450" indent="-171450" algn="l">
              <a:buFont typeface="Arial" panose="020B0604020202020204" pitchFamily="34" charset="0"/>
              <a:buChar char="•"/>
            </a:pPr>
            <a:endParaRPr lang="en-GB" sz="1200" b="1" dirty="0"/>
          </a:p>
          <a:p>
            <a:pPr marL="171450" indent="-171450" algn="l">
              <a:buFont typeface="Arial" panose="020B0604020202020204" pitchFamily="34" charset="0"/>
              <a:buChar char="•"/>
            </a:pPr>
            <a:endParaRPr lang="en-GB" sz="1200" dirty="0"/>
          </a:p>
          <a:p>
            <a:pPr marL="171450" indent="-171450" algn="l">
              <a:buFont typeface="Arial" panose="020B0604020202020204" pitchFamily="34" charset="0"/>
              <a:buChar char="•"/>
            </a:pPr>
            <a:endParaRPr lang="en-GB" sz="1200" dirty="0"/>
          </a:p>
          <a:p>
            <a:pPr marL="171450" indent="-171450" algn="l">
              <a:buFont typeface="Arial" panose="020B0604020202020204" pitchFamily="34" charset="0"/>
              <a:buChar char="•"/>
            </a:pPr>
            <a:endParaRPr lang="en-GB" sz="1200" dirty="0"/>
          </a:p>
          <a:p>
            <a:pPr marL="171450" indent="-171450" algn="l">
              <a:buFont typeface="Arial" panose="020B0604020202020204" pitchFamily="34" charset="0"/>
              <a:buChar char="•"/>
            </a:pPr>
            <a:endParaRPr lang="en-GB" sz="1200" dirty="0"/>
          </a:p>
          <a:p>
            <a:pPr marL="171450" indent="-171450" algn="l">
              <a:buFont typeface="Arial" panose="020B0604020202020204" pitchFamily="34" charset="0"/>
              <a:buChar char="•"/>
            </a:pPr>
            <a:endParaRPr lang="en-GB" sz="1200" dirty="0"/>
          </a:p>
          <a:p>
            <a:pPr marL="171450" indent="-171450" algn="l">
              <a:buFont typeface="Arial" panose="020B0604020202020204" pitchFamily="34" charset="0"/>
              <a:buChar char="•"/>
            </a:pPr>
            <a:endParaRPr lang="en-GB" sz="1200" dirty="0"/>
          </a:p>
          <a:p>
            <a:pPr algn="l"/>
            <a:endParaRPr lang="en-GB" sz="1200" dirty="0"/>
          </a:p>
        </p:txBody>
      </p:sp>
      <p:sp>
        <p:nvSpPr>
          <p:cNvPr id="11" name="Footer Placeholder 5">
            <a:extLst>
              <a:ext uri="{FF2B5EF4-FFF2-40B4-BE49-F238E27FC236}">
                <a16:creationId xmlns:a16="http://schemas.microsoft.com/office/drawing/2014/main" id="{0B6451AF-70AA-4F66-AC26-963CBF74C622}"/>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pic>
        <p:nvPicPr>
          <p:cNvPr id="8" name="Picture 7">
            <a:extLst>
              <a:ext uri="{FF2B5EF4-FFF2-40B4-BE49-F238E27FC236}">
                <a16:creationId xmlns:a16="http://schemas.microsoft.com/office/drawing/2014/main" id="{8F3B3396-1F49-4786-9E7E-2FA30FC74CE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0308" y="809211"/>
            <a:ext cx="4266939" cy="1658179"/>
          </a:xfrm>
          <a:prstGeom prst="rect">
            <a:avLst/>
          </a:prstGeom>
          <a:noFill/>
          <a:ln>
            <a:noFill/>
          </a:ln>
        </p:spPr>
      </p:pic>
      <p:pic>
        <p:nvPicPr>
          <p:cNvPr id="3" name="Picture 2">
            <a:extLst>
              <a:ext uri="{FF2B5EF4-FFF2-40B4-BE49-F238E27FC236}">
                <a16:creationId xmlns:a16="http://schemas.microsoft.com/office/drawing/2014/main" id="{8CDED87E-1C2A-425B-A605-598C9ED88574}"/>
              </a:ext>
            </a:extLst>
          </p:cNvPr>
          <p:cNvPicPr>
            <a:picLocks noChangeAspect="1"/>
          </p:cNvPicPr>
          <p:nvPr/>
        </p:nvPicPr>
        <p:blipFill>
          <a:blip r:embed="rId6"/>
          <a:stretch>
            <a:fillRect/>
          </a:stretch>
        </p:blipFill>
        <p:spPr>
          <a:xfrm>
            <a:off x="4560308" y="2767106"/>
            <a:ext cx="4278077" cy="1912238"/>
          </a:xfrm>
          <a:prstGeom prst="rect">
            <a:avLst/>
          </a:prstGeom>
        </p:spPr>
      </p:pic>
    </p:spTree>
    <p:extLst>
      <p:ext uri="{BB962C8B-B14F-4D97-AF65-F5344CB8AC3E}">
        <p14:creationId xmlns:p14="http://schemas.microsoft.com/office/powerpoint/2010/main" val="18757896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D1FFC-6DB5-4885-BD91-BCAC68FA38CC}"/>
              </a:ext>
            </a:extLst>
          </p:cNvPr>
          <p:cNvSpPr>
            <a:spLocks noGrp="1"/>
          </p:cNvSpPr>
          <p:nvPr>
            <p:ph type="title"/>
          </p:nvPr>
        </p:nvSpPr>
        <p:spPr>
          <a:xfrm>
            <a:off x="971999" y="432000"/>
            <a:ext cx="7950872" cy="389017"/>
          </a:xfrm>
        </p:spPr>
        <p:txBody>
          <a:bodyPr/>
          <a:lstStyle/>
          <a:p>
            <a:r>
              <a:rPr lang="en-GB" dirty="0"/>
              <a:t>Negative emissions</a:t>
            </a:r>
          </a:p>
        </p:txBody>
      </p:sp>
      <p:sp>
        <p:nvSpPr>
          <p:cNvPr id="6" name="Slide Number Placeholder 5"/>
          <p:cNvSpPr>
            <a:spLocks noGrp="1"/>
          </p:cNvSpPr>
          <p:nvPr>
            <p:ph type="sldNum" sz="quarter" idx="4294967295"/>
          </p:nvPr>
        </p:nvSpPr>
        <p:spPr>
          <a:xfrm>
            <a:off x="8745833" y="4778375"/>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65</a:t>
            </a:fld>
            <a:endParaRPr lang="en-GB" dirty="0"/>
          </a:p>
        </p:txBody>
      </p:sp>
      <p:sp>
        <p:nvSpPr>
          <p:cNvPr id="10" name="Title 4">
            <a:extLst>
              <a:ext uri="{FF2B5EF4-FFF2-40B4-BE49-F238E27FC236}">
                <a16:creationId xmlns:a16="http://schemas.microsoft.com/office/drawing/2014/main" id="{68420DD5-E2D8-4C2B-8C42-93E444C7D4F9}"/>
              </a:ext>
            </a:extLst>
          </p:cNvPr>
          <p:cNvSpPr txBox="1">
            <a:spLocks/>
          </p:cNvSpPr>
          <p:nvPr/>
        </p:nvSpPr>
        <p:spPr>
          <a:xfrm>
            <a:off x="1172057" y="1598025"/>
            <a:ext cx="6601058" cy="2603081"/>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1400" b="1" dirty="0">
              <a:latin typeface="+mn-lt"/>
            </a:endParaRPr>
          </a:p>
          <a:p>
            <a:pPr algn="l"/>
            <a:endParaRPr lang="en-GB" sz="1400" dirty="0">
              <a:latin typeface="+mn-lt"/>
            </a:endParaRPr>
          </a:p>
          <a:p>
            <a:pPr algn="l"/>
            <a:endParaRPr lang="en-GB" sz="1400" dirty="0"/>
          </a:p>
        </p:txBody>
      </p:sp>
      <p:sp>
        <p:nvSpPr>
          <p:cNvPr id="9" name="Title 4">
            <a:extLst>
              <a:ext uri="{FF2B5EF4-FFF2-40B4-BE49-F238E27FC236}">
                <a16:creationId xmlns:a16="http://schemas.microsoft.com/office/drawing/2014/main" id="{5059FF4F-56B5-4949-A028-A6D0FBC3E574}"/>
              </a:ext>
            </a:extLst>
          </p:cNvPr>
          <p:cNvSpPr txBox="1">
            <a:spLocks/>
          </p:cNvSpPr>
          <p:nvPr/>
        </p:nvSpPr>
        <p:spPr>
          <a:xfrm>
            <a:off x="2633879" y="3584362"/>
            <a:ext cx="3523892" cy="349685"/>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900" dirty="0"/>
          </a:p>
        </p:txBody>
      </p:sp>
      <p:sp>
        <p:nvSpPr>
          <p:cNvPr id="7" name="Title 4">
            <a:extLst>
              <a:ext uri="{FF2B5EF4-FFF2-40B4-BE49-F238E27FC236}">
                <a16:creationId xmlns:a16="http://schemas.microsoft.com/office/drawing/2014/main" id="{43B894EC-39C0-46FE-85C5-2D63F0FE5997}"/>
              </a:ext>
            </a:extLst>
          </p:cNvPr>
          <p:cNvSpPr txBox="1">
            <a:spLocks/>
          </p:cNvSpPr>
          <p:nvPr/>
        </p:nvSpPr>
        <p:spPr>
          <a:xfrm>
            <a:off x="201538" y="2630512"/>
            <a:ext cx="8542095" cy="752532"/>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71450" indent="-171450" algn="l">
              <a:buFont typeface="Arial" panose="020B0604020202020204" pitchFamily="34" charset="0"/>
              <a:buChar char="•"/>
            </a:pPr>
            <a:r>
              <a:rPr lang="en-GB" sz="1200" dirty="0"/>
              <a:t>CO2 can be absorbed from the environment (generally assumed to be from the atmosphere rather than the sea) using a range of processes including Direct Air Capture and Storage (DACS), BECCS and biomass. These can balance the GHG emissions of natural gas used to make hydrogen, or input to boilers or CHP, but there is uncertainty about the potential, impacts and costs of these processes.</a:t>
            </a:r>
          </a:p>
          <a:p>
            <a:pPr marL="171450" indent="-171450" algn="l">
              <a:buFont typeface="Arial" panose="020B0604020202020204" pitchFamily="34" charset="0"/>
              <a:buChar char="•"/>
            </a:pPr>
            <a:endParaRPr lang="en-GB" sz="1200" dirty="0"/>
          </a:p>
          <a:p>
            <a:pPr marL="171450" indent="-171450" algn="l">
              <a:buFont typeface="Arial" panose="020B0604020202020204" pitchFamily="34" charset="0"/>
              <a:buChar char="•"/>
            </a:pPr>
            <a:r>
              <a:rPr lang="en-GB" sz="1200" dirty="0"/>
              <a:t>DACS is a machine whereby atmospheric CO2 is absorbed with chemicals, then separated from the chemicals, purified and compressed and sent to long term geological storage.  The low concentration of CO2 of about 410 ppm in the air means that about 1 in 2500 ‘air molecules’ is CO2, so large absorber areas, and much energy and other inputs (chemicals, water etc) are required for DACS processes. </a:t>
            </a:r>
          </a:p>
          <a:p>
            <a:pPr marL="171450" indent="-171450" algn="l">
              <a:buFont typeface="Arial" panose="020B0604020202020204" pitchFamily="34" charset="0"/>
              <a:buChar char="•"/>
            </a:pPr>
            <a:endParaRPr lang="en-GB" sz="1200" dirty="0"/>
          </a:p>
          <a:p>
            <a:pPr marL="171450" indent="-171450" algn="l">
              <a:buFont typeface="Arial" panose="020B0604020202020204" pitchFamily="34" charset="0"/>
              <a:buChar char="•"/>
            </a:pPr>
            <a:r>
              <a:rPr lang="en-GB" sz="1200" dirty="0"/>
              <a:t>The size of DACS and its inputs and waste have environmental impacts including water consumption.</a:t>
            </a:r>
          </a:p>
          <a:p>
            <a:pPr marL="171450" indent="-171450" algn="l">
              <a:buFont typeface="Arial" panose="020B0604020202020204" pitchFamily="34" charset="0"/>
              <a:buChar char="•"/>
            </a:pPr>
            <a:endParaRPr lang="en-GB" sz="1200" dirty="0"/>
          </a:p>
          <a:p>
            <a:pPr marL="171450" indent="-171450" algn="l">
              <a:buFont typeface="Arial" panose="020B0604020202020204" pitchFamily="34" charset="0"/>
              <a:buChar char="•"/>
            </a:pPr>
            <a:r>
              <a:rPr lang="en-GB" sz="1200" dirty="0"/>
              <a:t>The cost in £/tCO2 of DACS depends on many factors including: the capital cost of the DACS, its capacity factor, the operational costs (e.g. water, chemicals) and the cost of energy (e.g. variable renewables, constant nuclear).</a:t>
            </a:r>
          </a:p>
          <a:p>
            <a:pPr marL="171450" indent="-171450" algn="l">
              <a:buFont typeface="Arial" panose="020B0604020202020204" pitchFamily="34" charset="0"/>
              <a:buChar char="•"/>
            </a:pPr>
            <a:endParaRPr lang="en-GB" sz="1200" dirty="0"/>
          </a:p>
          <a:p>
            <a:pPr marL="171450" indent="-171450" algn="l">
              <a:buFont typeface="Arial" panose="020B0604020202020204" pitchFamily="34" charset="0"/>
              <a:buChar char="•"/>
            </a:pPr>
            <a:r>
              <a:rPr lang="en-GB" sz="1200" dirty="0"/>
              <a:t>The uncertainty in these factors, because there are no large scale plant currently operational and because local factors vary (such as electricity supply), means that DACS costs quoted range about 20 fold, from around 50 to 1000 £/tCO2. In the analysis below a figure of </a:t>
            </a:r>
            <a:r>
              <a:rPr lang="en-GB" sz="1200" b="1" dirty="0"/>
              <a:t>300 £/tCO2 </a:t>
            </a:r>
            <a:r>
              <a:rPr lang="en-GB" sz="1200" dirty="0"/>
              <a:t>is assumed. DACS plant and the associated energy supply would be have to built in step with gas heating plant.</a:t>
            </a:r>
          </a:p>
          <a:p>
            <a:pPr marL="171450" indent="-171450" algn="l">
              <a:buFont typeface="Arial" panose="020B0604020202020204" pitchFamily="34" charset="0"/>
              <a:buChar char="•"/>
            </a:pPr>
            <a:endParaRPr lang="en-GB" sz="1200" dirty="0"/>
          </a:p>
          <a:p>
            <a:pPr marL="171450" indent="-171450" algn="l">
              <a:buFont typeface="Arial" panose="020B0604020202020204" pitchFamily="34" charset="0"/>
              <a:buChar char="•"/>
            </a:pPr>
            <a:r>
              <a:rPr lang="en-GB" sz="1200" dirty="0"/>
              <a:t>Consequently, the cost of balancing the GHG emissions from natural gas use for hydrogen or direct combustion are uncertain.</a:t>
            </a:r>
          </a:p>
          <a:p>
            <a:pPr marL="171450" indent="-171450" algn="l">
              <a:buFont typeface="Arial" panose="020B0604020202020204" pitchFamily="34" charset="0"/>
              <a:buChar char="•"/>
            </a:pPr>
            <a:endParaRPr lang="en-GB" sz="1200" dirty="0"/>
          </a:p>
          <a:p>
            <a:pPr marL="171450" indent="-171450" algn="l">
              <a:buFont typeface="Arial" panose="020B0604020202020204" pitchFamily="34" charset="0"/>
              <a:buChar char="•"/>
            </a:pPr>
            <a:endParaRPr lang="en-GB" sz="1200" dirty="0"/>
          </a:p>
          <a:p>
            <a:pPr algn="l"/>
            <a:endParaRPr lang="en-GB" sz="1200" dirty="0"/>
          </a:p>
        </p:txBody>
      </p:sp>
      <p:sp>
        <p:nvSpPr>
          <p:cNvPr id="11" name="Footer Placeholder 5">
            <a:extLst>
              <a:ext uri="{FF2B5EF4-FFF2-40B4-BE49-F238E27FC236}">
                <a16:creationId xmlns:a16="http://schemas.microsoft.com/office/drawing/2014/main" id="{0B6451AF-70AA-4F66-AC26-963CBF74C622}"/>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Tree>
    <p:extLst>
      <p:ext uri="{BB962C8B-B14F-4D97-AF65-F5344CB8AC3E}">
        <p14:creationId xmlns:p14="http://schemas.microsoft.com/office/powerpoint/2010/main" val="21288466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D1FFC-6DB5-4885-BD91-BCAC68FA38CC}"/>
              </a:ext>
            </a:extLst>
          </p:cNvPr>
          <p:cNvSpPr>
            <a:spLocks noGrp="1"/>
          </p:cNvSpPr>
          <p:nvPr>
            <p:ph type="title"/>
          </p:nvPr>
        </p:nvSpPr>
        <p:spPr>
          <a:xfrm>
            <a:off x="971999" y="432000"/>
            <a:ext cx="3935561" cy="799386"/>
          </a:xfrm>
        </p:spPr>
        <p:txBody>
          <a:bodyPr/>
          <a:lstStyle/>
          <a:p>
            <a:r>
              <a:rPr lang="en-GB" dirty="0"/>
              <a:t>Three natural gas (NG) heating options</a:t>
            </a:r>
          </a:p>
        </p:txBody>
      </p:sp>
      <p:sp>
        <p:nvSpPr>
          <p:cNvPr id="6" name="Slide Number Placeholder 5"/>
          <p:cNvSpPr>
            <a:spLocks noGrp="1"/>
          </p:cNvSpPr>
          <p:nvPr>
            <p:ph type="sldNum" sz="quarter" idx="4294967295"/>
          </p:nvPr>
        </p:nvSpPr>
        <p:spPr>
          <a:xfrm>
            <a:off x="8745833" y="4778375"/>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66</a:t>
            </a:fld>
            <a:endParaRPr lang="en-GB" dirty="0"/>
          </a:p>
        </p:txBody>
      </p:sp>
      <p:sp>
        <p:nvSpPr>
          <p:cNvPr id="10" name="Title 4">
            <a:extLst>
              <a:ext uri="{FF2B5EF4-FFF2-40B4-BE49-F238E27FC236}">
                <a16:creationId xmlns:a16="http://schemas.microsoft.com/office/drawing/2014/main" id="{68420DD5-E2D8-4C2B-8C42-93E444C7D4F9}"/>
              </a:ext>
            </a:extLst>
          </p:cNvPr>
          <p:cNvSpPr txBox="1">
            <a:spLocks/>
          </p:cNvSpPr>
          <p:nvPr/>
        </p:nvSpPr>
        <p:spPr>
          <a:xfrm>
            <a:off x="1172057" y="1598025"/>
            <a:ext cx="6601058" cy="2603081"/>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1400" b="1" dirty="0">
              <a:latin typeface="+mn-lt"/>
            </a:endParaRPr>
          </a:p>
          <a:p>
            <a:pPr algn="l"/>
            <a:endParaRPr lang="en-GB" sz="1400" dirty="0">
              <a:latin typeface="+mn-lt"/>
            </a:endParaRPr>
          </a:p>
          <a:p>
            <a:pPr algn="l"/>
            <a:endParaRPr lang="en-GB" sz="1400" dirty="0"/>
          </a:p>
        </p:txBody>
      </p:sp>
      <p:sp>
        <p:nvSpPr>
          <p:cNvPr id="9" name="Title 4">
            <a:extLst>
              <a:ext uri="{FF2B5EF4-FFF2-40B4-BE49-F238E27FC236}">
                <a16:creationId xmlns:a16="http://schemas.microsoft.com/office/drawing/2014/main" id="{5059FF4F-56B5-4949-A028-A6D0FBC3E574}"/>
              </a:ext>
            </a:extLst>
          </p:cNvPr>
          <p:cNvSpPr txBox="1">
            <a:spLocks/>
          </p:cNvSpPr>
          <p:nvPr/>
        </p:nvSpPr>
        <p:spPr>
          <a:xfrm>
            <a:off x="2633879" y="3584362"/>
            <a:ext cx="3523892" cy="349685"/>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900" dirty="0"/>
          </a:p>
        </p:txBody>
      </p:sp>
      <p:sp>
        <p:nvSpPr>
          <p:cNvPr id="7" name="Title 4">
            <a:extLst>
              <a:ext uri="{FF2B5EF4-FFF2-40B4-BE49-F238E27FC236}">
                <a16:creationId xmlns:a16="http://schemas.microsoft.com/office/drawing/2014/main" id="{43B894EC-39C0-46FE-85C5-2D63F0FE5997}"/>
              </a:ext>
            </a:extLst>
          </p:cNvPr>
          <p:cNvSpPr txBox="1">
            <a:spLocks/>
          </p:cNvSpPr>
          <p:nvPr/>
        </p:nvSpPr>
        <p:spPr>
          <a:xfrm>
            <a:off x="305884" y="2507777"/>
            <a:ext cx="4042088" cy="389017"/>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28600" indent="-228600" algn="l">
              <a:buFont typeface="+mj-lt"/>
              <a:buAutoNum type="arabicPeriod"/>
            </a:pPr>
            <a:r>
              <a:rPr lang="en-GB" sz="1200" dirty="0"/>
              <a:t>Steam methane reforming (SMR/CCS) + emission balanced with DACS</a:t>
            </a:r>
          </a:p>
          <a:p>
            <a:pPr marL="228600" indent="-228600" algn="l">
              <a:buFont typeface="+mj-lt"/>
              <a:buAutoNum type="arabicPeriod"/>
            </a:pPr>
            <a:endParaRPr lang="en-GB" sz="1200" dirty="0"/>
          </a:p>
          <a:p>
            <a:pPr marL="228600" indent="-228600" algn="l">
              <a:buFont typeface="+mj-lt"/>
              <a:buAutoNum type="arabicPeriod"/>
            </a:pPr>
            <a:r>
              <a:rPr lang="en-GB" sz="1200" dirty="0"/>
              <a:t>District heat (CHP/CCS +heat pumps) + DACS  </a:t>
            </a:r>
          </a:p>
          <a:p>
            <a:pPr marL="228600" indent="-228600" algn="l">
              <a:buFont typeface="+mj-lt"/>
              <a:buAutoNum type="arabicPeriod"/>
            </a:pPr>
            <a:endParaRPr lang="en-GB" sz="1200" dirty="0"/>
          </a:p>
          <a:p>
            <a:pPr marL="228600" indent="-228600" algn="l">
              <a:buFont typeface="+mj-lt"/>
              <a:buAutoNum type="arabicPeriod"/>
            </a:pPr>
            <a:r>
              <a:rPr lang="en-GB" sz="1200" dirty="0"/>
              <a:t>Gas boiler + DACS</a:t>
            </a:r>
          </a:p>
          <a:p>
            <a:pPr algn="l"/>
            <a:endParaRPr lang="en-GB" sz="1200" dirty="0"/>
          </a:p>
        </p:txBody>
      </p:sp>
      <p:sp>
        <p:nvSpPr>
          <p:cNvPr id="11" name="Footer Placeholder 5">
            <a:extLst>
              <a:ext uri="{FF2B5EF4-FFF2-40B4-BE49-F238E27FC236}">
                <a16:creationId xmlns:a16="http://schemas.microsoft.com/office/drawing/2014/main" id="{0B6451AF-70AA-4F66-AC26-963CBF74C622}"/>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
        <p:nvSpPr>
          <p:cNvPr id="15" name="Title 4">
            <a:extLst>
              <a:ext uri="{FF2B5EF4-FFF2-40B4-BE49-F238E27FC236}">
                <a16:creationId xmlns:a16="http://schemas.microsoft.com/office/drawing/2014/main" id="{D7417252-8BB0-463A-8E1A-082ACEC55FBA}"/>
              </a:ext>
            </a:extLst>
          </p:cNvPr>
          <p:cNvSpPr txBox="1">
            <a:spLocks/>
          </p:cNvSpPr>
          <p:nvPr/>
        </p:nvSpPr>
        <p:spPr>
          <a:xfrm>
            <a:off x="403860" y="1314076"/>
            <a:ext cx="4403032" cy="389017"/>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200" dirty="0"/>
              <a:t>All NG options need negative emissions (e.g. Direct Air Capture and Storage - DACS) to reach net zero</a:t>
            </a:r>
          </a:p>
        </p:txBody>
      </p:sp>
      <p:pic>
        <p:nvPicPr>
          <p:cNvPr id="4" name="Picture 3">
            <a:extLst>
              <a:ext uri="{FF2B5EF4-FFF2-40B4-BE49-F238E27FC236}">
                <a16:creationId xmlns:a16="http://schemas.microsoft.com/office/drawing/2014/main" id="{A31D4221-2A8E-4937-A8F2-C3A1ADD6E624}"/>
              </a:ext>
            </a:extLst>
          </p:cNvPr>
          <p:cNvPicPr>
            <a:picLocks noChangeAspect="1"/>
          </p:cNvPicPr>
          <p:nvPr/>
        </p:nvPicPr>
        <p:blipFill>
          <a:blip r:embed="rId3"/>
          <a:stretch>
            <a:fillRect/>
          </a:stretch>
        </p:blipFill>
        <p:spPr>
          <a:xfrm>
            <a:off x="4796030" y="101381"/>
            <a:ext cx="4334941" cy="4501916"/>
          </a:xfrm>
          <a:prstGeom prst="rect">
            <a:avLst/>
          </a:prstGeom>
        </p:spPr>
      </p:pic>
    </p:spTree>
    <p:extLst>
      <p:ext uri="{BB962C8B-B14F-4D97-AF65-F5344CB8AC3E}">
        <p14:creationId xmlns:p14="http://schemas.microsoft.com/office/powerpoint/2010/main" val="5112630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D1FFC-6DB5-4885-BD91-BCAC68FA38CC}"/>
              </a:ext>
            </a:extLst>
          </p:cNvPr>
          <p:cNvSpPr>
            <a:spLocks noGrp="1"/>
          </p:cNvSpPr>
          <p:nvPr>
            <p:ph type="title"/>
          </p:nvPr>
        </p:nvSpPr>
        <p:spPr>
          <a:xfrm>
            <a:off x="971999" y="432000"/>
            <a:ext cx="7950872" cy="389017"/>
          </a:xfrm>
        </p:spPr>
        <p:txBody>
          <a:bodyPr/>
          <a:lstStyle/>
          <a:p>
            <a:r>
              <a:rPr lang="en-GB" dirty="0"/>
              <a:t>NG: ‘Blue’ hydrogen from steam methane reforming CCS</a:t>
            </a:r>
          </a:p>
        </p:txBody>
      </p:sp>
      <p:sp>
        <p:nvSpPr>
          <p:cNvPr id="6" name="Slide Number Placeholder 5"/>
          <p:cNvSpPr>
            <a:spLocks noGrp="1"/>
          </p:cNvSpPr>
          <p:nvPr>
            <p:ph type="sldNum" sz="quarter" idx="4294967295"/>
          </p:nvPr>
        </p:nvSpPr>
        <p:spPr>
          <a:xfrm>
            <a:off x="8745833" y="4778375"/>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67</a:t>
            </a:fld>
            <a:endParaRPr lang="en-GB" dirty="0"/>
          </a:p>
        </p:txBody>
      </p:sp>
      <p:sp>
        <p:nvSpPr>
          <p:cNvPr id="10" name="Title 4">
            <a:extLst>
              <a:ext uri="{FF2B5EF4-FFF2-40B4-BE49-F238E27FC236}">
                <a16:creationId xmlns:a16="http://schemas.microsoft.com/office/drawing/2014/main" id="{68420DD5-E2D8-4C2B-8C42-93E444C7D4F9}"/>
              </a:ext>
            </a:extLst>
          </p:cNvPr>
          <p:cNvSpPr txBox="1">
            <a:spLocks/>
          </p:cNvSpPr>
          <p:nvPr/>
        </p:nvSpPr>
        <p:spPr>
          <a:xfrm>
            <a:off x="1172057" y="1598025"/>
            <a:ext cx="6601058" cy="2603081"/>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1400" b="1" dirty="0">
              <a:latin typeface="+mn-lt"/>
            </a:endParaRPr>
          </a:p>
          <a:p>
            <a:pPr algn="l"/>
            <a:endParaRPr lang="en-GB" sz="1400" dirty="0">
              <a:latin typeface="+mn-lt"/>
            </a:endParaRPr>
          </a:p>
          <a:p>
            <a:pPr algn="l"/>
            <a:endParaRPr lang="en-GB" sz="1400" dirty="0"/>
          </a:p>
        </p:txBody>
      </p:sp>
      <p:sp>
        <p:nvSpPr>
          <p:cNvPr id="9" name="Title 4">
            <a:extLst>
              <a:ext uri="{FF2B5EF4-FFF2-40B4-BE49-F238E27FC236}">
                <a16:creationId xmlns:a16="http://schemas.microsoft.com/office/drawing/2014/main" id="{5059FF4F-56B5-4949-A028-A6D0FBC3E574}"/>
              </a:ext>
            </a:extLst>
          </p:cNvPr>
          <p:cNvSpPr txBox="1">
            <a:spLocks/>
          </p:cNvSpPr>
          <p:nvPr/>
        </p:nvSpPr>
        <p:spPr>
          <a:xfrm>
            <a:off x="2633879" y="3584362"/>
            <a:ext cx="3523892" cy="349685"/>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900" dirty="0"/>
          </a:p>
        </p:txBody>
      </p:sp>
      <p:sp>
        <p:nvSpPr>
          <p:cNvPr id="7" name="Title 4">
            <a:extLst>
              <a:ext uri="{FF2B5EF4-FFF2-40B4-BE49-F238E27FC236}">
                <a16:creationId xmlns:a16="http://schemas.microsoft.com/office/drawing/2014/main" id="{43B894EC-39C0-46FE-85C5-2D63F0FE5997}"/>
              </a:ext>
            </a:extLst>
          </p:cNvPr>
          <p:cNvSpPr txBox="1">
            <a:spLocks/>
          </p:cNvSpPr>
          <p:nvPr/>
        </p:nvSpPr>
        <p:spPr>
          <a:xfrm>
            <a:off x="203737" y="1355954"/>
            <a:ext cx="4221467" cy="3198115"/>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71450" indent="-171450" algn="l">
              <a:buFont typeface="Arial" panose="020B0604020202020204" pitchFamily="34" charset="0"/>
              <a:buChar char="•"/>
            </a:pPr>
            <a:r>
              <a:rPr lang="en-GB" sz="1200" dirty="0"/>
              <a:t>Steam methane reforming (SMR) is one option for producing hydrogen from methane. There are two scale operational SMR CCS plant in the world.</a:t>
            </a:r>
          </a:p>
          <a:p>
            <a:pPr marL="171450" indent="-171450" algn="l">
              <a:buFont typeface="Arial" panose="020B0604020202020204" pitchFamily="34" charset="0"/>
              <a:buChar char="•"/>
            </a:pPr>
            <a:r>
              <a:rPr lang="en-GB" sz="1000" dirty="0"/>
              <a:t>Port Arthur: </a:t>
            </a:r>
            <a:r>
              <a:rPr lang="en-GB" sz="800" dirty="0">
                <a:hlinkClick r:id="rId3"/>
              </a:rPr>
              <a:t>https://ieaghg.org/publications/technical-reports/reports-list/9-technical-reports/956-2018-05-the-ccs-project-at-air-products-port-arthur-hydrogen-production-facility</a:t>
            </a:r>
            <a:r>
              <a:rPr lang="en-GB" sz="800" dirty="0"/>
              <a:t> </a:t>
            </a:r>
          </a:p>
          <a:p>
            <a:pPr marL="171450" indent="-171450" algn="l">
              <a:buFont typeface="Arial" panose="020B0604020202020204" pitchFamily="34" charset="0"/>
              <a:buChar char="•"/>
            </a:pPr>
            <a:r>
              <a:rPr lang="en-GB" sz="1000" dirty="0"/>
              <a:t>Quest: </a:t>
            </a:r>
            <a:r>
              <a:rPr lang="en-GB" sz="800" dirty="0">
                <a:hlinkClick r:id="rId4"/>
              </a:rPr>
              <a:t>https://open.alberta.ca/dataset/00bafb16-6e20-407b-9752-77acec295ff7/resource/c9d793d5-2381-4508-be37-6af329828c68/download/quest-2017-annual-summary-report.pdf</a:t>
            </a:r>
            <a:r>
              <a:rPr lang="en-GB" sz="800" dirty="0"/>
              <a:t> </a:t>
            </a:r>
            <a:endParaRPr lang="en-GB" sz="1000" dirty="0"/>
          </a:p>
          <a:p>
            <a:pPr marL="171450" indent="-171450" algn="l">
              <a:buFont typeface="Arial" panose="020B0604020202020204" pitchFamily="34" charset="0"/>
              <a:buChar char="•"/>
            </a:pPr>
            <a:endParaRPr lang="en-GB" sz="1200" dirty="0"/>
          </a:p>
          <a:p>
            <a:pPr marL="171450" indent="-171450" algn="l">
              <a:buFont typeface="Arial" panose="020B0604020202020204" pitchFamily="34" charset="0"/>
              <a:buChar char="•"/>
            </a:pPr>
            <a:r>
              <a:rPr lang="en-GB" sz="1200" dirty="0"/>
              <a:t>SMR operational and cost data are limited because of commercial interest for operational plant, and small scale prototype and desk study data range widely.</a:t>
            </a:r>
          </a:p>
          <a:p>
            <a:pPr marL="171450" indent="-171450" algn="l">
              <a:buFont typeface="Arial" panose="020B0604020202020204" pitchFamily="34" charset="0"/>
              <a:buChar char="•"/>
            </a:pPr>
            <a:r>
              <a:rPr lang="en-GB" sz="1200" dirty="0"/>
              <a:t>SMR with CCS may have an efficiency (natural gas to hydrogen HHV energy) in the range 70-80%.</a:t>
            </a:r>
          </a:p>
          <a:p>
            <a:pPr marL="171450" indent="-171450" algn="l">
              <a:buFont typeface="Arial" panose="020B0604020202020204" pitchFamily="34" charset="0"/>
              <a:buChar char="•"/>
            </a:pPr>
            <a:r>
              <a:rPr lang="en-GB" sz="1200" dirty="0"/>
              <a:t>CCS can remove 80-90% of  SMR CO2 emissions but not upstream CO2 and methane. For net zero, these emissions have to be balanced with atmospheric CCS such as with Direct Air Capture (DAC), with the costs of this added to hydrogen heat.</a:t>
            </a:r>
          </a:p>
          <a:p>
            <a:pPr algn="l"/>
            <a:endParaRPr lang="en-GB" sz="1200" dirty="0"/>
          </a:p>
          <a:p>
            <a:pPr algn="l"/>
            <a:endParaRPr lang="en-GB" sz="1200" dirty="0"/>
          </a:p>
        </p:txBody>
      </p:sp>
      <p:sp>
        <p:nvSpPr>
          <p:cNvPr id="11" name="Footer Placeholder 5">
            <a:extLst>
              <a:ext uri="{FF2B5EF4-FFF2-40B4-BE49-F238E27FC236}">
                <a16:creationId xmlns:a16="http://schemas.microsoft.com/office/drawing/2014/main" id="{0B6451AF-70AA-4F66-AC26-963CBF74C622}"/>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pic>
        <p:nvPicPr>
          <p:cNvPr id="5" name="Picture 4">
            <a:extLst>
              <a:ext uri="{FF2B5EF4-FFF2-40B4-BE49-F238E27FC236}">
                <a16:creationId xmlns:a16="http://schemas.microsoft.com/office/drawing/2014/main" id="{ACB30B6E-1BD2-410C-A887-02A55B0C425D}"/>
              </a:ext>
            </a:extLst>
          </p:cNvPr>
          <p:cNvPicPr>
            <a:picLocks noChangeAspect="1"/>
          </p:cNvPicPr>
          <p:nvPr/>
        </p:nvPicPr>
        <p:blipFill>
          <a:blip r:embed="rId5"/>
          <a:stretch>
            <a:fillRect/>
          </a:stretch>
        </p:blipFill>
        <p:spPr>
          <a:xfrm>
            <a:off x="4846919" y="848582"/>
            <a:ext cx="3908636" cy="4294917"/>
          </a:xfrm>
          <a:prstGeom prst="rect">
            <a:avLst/>
          </a:prstGeom>
        </p:spPr>
      </p:pic>
    </p:spTree>
    <p:extLst>
      <p:ext uri="{BB962C8B-B14F-4D97-AF65-F5344CB8AC3E}">
        <p14:creationId xmlns:p14="http://schemas.microsoft.com/office/powerpoint/2010/main" val="35945180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D1FFC-6DB5-4885-BD91-BCAC68FA38CC}"/>
              </a:ext>
            </a:extLst>
          </p:cNvPr>
          <p:cNvSpPr>
            <a:spLocks noGrp="1"/>
          </p:cNvSpPr>
          <p:nvPr>
            <p:ph type="title"/>
          </p:nvPr>
        </p:nvSpPr>
        <p:spPr>
          <a:xfrm>
            <a:off x="942539" y="383925"/>
            <a:ext cx="8169834" cy="389017"/>
          </a:xfrm>
        </p:spPr>
        <p:txBody>
          <a:bodyPr/>
          <a:lstStyle/>
          <a:p>
            <a:r>
              <a:rPr lang="en-GB" dirty="0"/>
              <a:t>NG: DH – Combined Heat and Power CCS + Heat pump </a:t>
            </a:r>
          </a:p>
        </p:txBody>
      </p:sp>
      <p:sp>
        <p:nvSpPr>
          <p:cNvPr id="6" name="Slide Number Placeholder 5"/>
          <p:cNvSpPr>
            <a:spLocks noGrp="1"/>
          </p:cNvSpPr>
          <p:nvPr>
            <p:ph type="sldNum" sz="quarter" idx="4294967295"/>
          </p:nvPr>
        </p:nvSpPr>
        <p:spPr>
          <a:xfrm>
            <a:off x="8745833" y="4778375"/>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68</a:t>
            </a:fld>
            <a:endParaRPr lang="en-GB" dirty="0"/>
          </a:p>
        </p:txBody>
      </p:sp>
      <p:sp>
        <p:nvSpPr>
          <p:cNvPr id="10" name="Title 4">
            <a:extLst>
              <a:ext uri="{FF2B5EF4-FFF2-40B4-BE49-F238E27FC236}">
                <a16:creationId xmlns:a16="http://schemas.microsoft.com/office/drawing/2014/main" id="{68420DD5-E2D8-4C2B-8C42-93E444C7D4F9}"/>
              </a:ext>
            </a:extLst>
          </p:cNvPr>
          <p:cNvSpPr txBox="1">
            <a:spLocks/>
          </p:cNvSpPr>
          <p:nvPr/>
        </p:nvSpPr>
        <p:spPr>
          <a:xfrm>
            <a:off x="1172057" y="1598025"/>
            <a:ext cx="6601058" cy="2603081"/>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1400" b="1" dirty="0">
              <a:latin typeface="+mn-lt"/>
            </a:endParaRPr>
          </a:p>
          <a:p>
            <a:pPr algn="l"/>
            <a:endParaRPr lang="en-GB" sz="1400" dirty="0">
              <a:latin typeface="+mn-lt"/>
            </a:endParaRPr>
          </a:p>
          <a:p>
            <a:pPr algn="l"/>
            <a:endParaRPr lang="en-GB" sz="1400" dirty="0"/>
          </a:p>
        </p:txBody>
      </p:sp>
      <p:sp>
        <p:nvSpPr>
          <p:cNvPr id="9" name="Title 4">
            <a:extLst>
              <a:ext uri="{FF2B5EF4-FFF2-40B4-BE49-F238E27FC236}">
                <a16:creationId xmlns:a16="http://schemas.microsoft.com/office/drawing/2014/main" id="{5059FF4F-56B5-4949-A028-A6D0FBC3E574}"/>
              </a:ext>
            </a:extLst>
          </p:cNvPr>
          <p:cNvSpPr txBox="1">
            <a:spLocks/>
          </p:cNvSpPr>
          <p:nvPr/>
        </p:nvSpPr>
        <p:spPr>
          <a:xfrm>
            <a:off x="2633879" y="3584362"/>
            <a:ext cx="3523892" cy="349685"/>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900" dirty="0"/>
          </a:p>
        </p:txBody>
      </p:sp>
      <p:sp>
        <p:nvSpPr>
          <p:cNvPr id="7" name="Title 4">
            <a:extLst>
              <a:ext uri="{FF2B5EF4-FFF2-40B4-BE49-F238E27FC236}">
                <a16:creationId xmlns:a16="http://schemas.microsoft.com/office/drawing/2014/main" id="{43B894EC-39C0-46FE-85C5-2D63F0FE5997}"/>
              </a:ext>
            </a:extLst>
          </p:cNvPr>
          <p:cNvSpPr txBox="1">
            <a:spLocks/>
          </p:cNvSpPr>
          <p:nvPr/>
        </p:nvSpPr>
        <p:spPr>
          <a:xfrm>
            <a:off x="80912" y="1565129"/>
            <a:ext cx="5142523" cy="2655787"/>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1200" dirty="0"/>
          </a:p>
          <a:p>
            <a:pPr marL="171450" indent="-171450" algn="l">
              <a:buFont typeface="Arial" panose="020B0604020202020204" pitchFamily="34" charset="0"/>
              <a:buChar char="•"/>
            </a:pPr>
            <a:r>
              <a:rPr lang="en-GB" sz="1200" dirty="0"/>
              <a:t>This system is gas fuelled DH CHP with CCS producing heat and electricity assumed used in heat pumps. </a:t>
            </a:r>
          </a:p>
          <a:p>
            <a:pPr marL="171450" indent="-171450" algn="l">
              <a:buFont typeface="Arial" panose="020B0604020202020204" pitchFamily="34" charset="0"/>
              <a:buChar char="•"/>
            </a:pPr>
            <a:endParaRPr lang="en-GB" sz="1200" dirty="0"/>
          </a:p>
          <a:p>
            <a:pPr marL="171450" indent="-171450" algn="l">
              <a:buFont typeface="Arial" panose="020B0604020202020204" pitchFamily="34" charset="0"/>
              <a:buChar char="•"/>
            </a:pPr>
            <a:r>
              <a:rPr lang="en-GB" sz="1200" dirty="0"/>
              <a:t>A CHP CCS example is </a:t>
            </a:r>
            <a:r>
              <a:rPr lang="en-US" sz="1200" dirty="0"/>
              <a:t>Mongstad</a:t>
            </a:r>
            <a:r>
              <a:rPr lang="en-US" sz="800" dirty="0"/>
              <a:t> (</a:t>
            </a:r>
            <a:r>
              <a:rPr lang="en-US" sz="800" dirty="0">
                <a:hlinkClick r:id="rId3"/>
              </a:rPr>
              <a:t>https://ramboll.com/projects/re/mongstad_chp_plant</a:t>
            </a:r>
            <a:r>
              <a:rPr lang="en-US" sz="800" dirty="0"/>
              <a:t> ) </a:t>
            </a:r>
            <a:r>
              <a:rPr lang="en-US" sz="1200" dirty="0"/>
              <a:t>with 280 MWe (electrical efficiency 31%) and 350 </a:t>
            </a:r>
            <a:r>
              <a:rPr lang="en-US" sz="1200" dirty="0" err="1"/>
              <a:t>MWth</a:t>
            </a:r>
            <a:r>
              <a:rPr lang="en-US" sz="1200" dirty="0"/>
              <a:t> (thermal efficiency 39%) capacities and an overall efficiency of 70%.</a:t>
            </a:r>
          </a:p>
          <a:p>
            <a:pPr marL="171450" indent="-171450" algn="l">
              <a:buFont typeface="Arial" panose="020B0604020202020204" pitchFamily="34" charset="0"/>
              <a:buChar char="•"/>
            </a:pPr>
            <a:endParaRPr lang="en-GB" sz="1200" dirty="0"/>
          </a:p>
          <a:p>
            <a:pPr marL="171450" indent="-171450" algn="l">
              <a:buFont typeface="Arial" panose="020B0604020202020204" pitchFamily="34" charset="0"/>
              <a:buChar char="•"/>
            </a:pPr>
            <a:r>
              <a:rPr lang="en-GB" sz="1200" dirty="0"/>
              <a:t>CHP electricity is assumed here to power DH HPs with COP 350% (the electricity could be used in consumer HPs, or for other demands)</a:t>
            </a:r>
          </a:p>
          <a:p>
            <a:pPr marL="171450" indent="-171450" algn="l">
              <a:buFont typeface="Arial" panose="020B0604020202020204" pitchFamily="34" charset="0"/>
              <a:buChar char="•"/>
            </a:pPr>
            <a:endParaRPr lang="en-GB" sz="1200" dirty="0"/>
          </a:p>
          <a:p>
            <a:pPr marL="171450" indent="-171450" algn="l">
              <a:buFont typeface="Arial" panose="020B0604020202020204" pitchFamily="34" charset="0"/>
              <a:buChar char="•"/>
            </a:pPr>
            <a:r>
              <a:rPr lang="en-GB" sz="1200" dirty="0"/>
              <a:t>CHP and HP heat is delivered through the DH network with efficiency 93%</a:t>
            </a:r>
          </a:p>
          <a:p>
            <a:pPr marL="171450" indent="-171450" algn="l">
              <a:buFont typeface="Arial" panose="020B0604020202020204" pitchFamily="34" charset="0"/>
              <a:buChar char="•"/>
            </a:pPr>
            <a:endParaRPr lang="en-GB" sz="1200" dirty="0"/>
          </a:p>
          <a:p>
            <a:pPr marL="171450" indent="-171450" algn="l">
              <a:buFont typeface="Arial" panose="020B0604020202020204" pitchFamily="34" charset="0"/>
              <a:buChar char="•"/>
            </a:pPr>
            <a:r>
              <a:rPr lang="en-GB" sz="1200" dirty="0"/>
              <a:t>The overall efficiency of gas to delivered heat is 137%. </a:t>
            </a:r>
          </a:p>
          <a:p>
            <a:pPr marL="171450" indent="-171450" algn="l">
              <a:buFont typeface="Arial" panose="020B0604020202020204" pitchFamily="34" charset="0"/>
              <a:buChar char="•"/>
            </a:pPr>
            <a:endParaRPr lang="en-GB" sz="1200" dirty="0"/>
          </a:p>
          <a:p>
            <a:pPr marL="171450" indent="-171450" algn="l">
              <a:buFont typeface="Arial" panose="020B0604020202020204" pitchFamily="34" charset="0"/>
              <a:buChar char="•"/>
            </a:pPr>
            <a:r>
              <a:rPr lang="en-GB" sz="1200" dirty="0"/>
              <a:t>Assume 85% CO2 emission is captured by CCS, so DACS is still required for net zero; its costs are added to the heat cost.</a:t>
            </a:r>
          </a:p>
          <a:p>
            <a:pPr marL="171450" indent="-171450" algn="l">
              <a:buFont typeface="Arial" panose="020B0604020202020204" pitchFamily="34" charset="0"/>
              <a:buChar char="•"/>
            </a:pPr>
            <a:endParaRPr lang="en-GB" sz="1200" dirty="0"/>
          </a:p>
          <a:p>
            <a:pPr marL="171450" indent="-171450" algn="l">
              <a:buFont typeface="Arial" panose="020B0604020202020204" pitchFamily="34" charset="0"/>
              <a:buChar char="•"/>
            </a:pPr>
            <a:r>
              <a:rPr lang="en-GB" sz="1200" dirty="0"/>
              <a:t>A possible transition is from gas fuelled CHP to other fuels such as hydrogen, ammonia, or bioenergy, and thereafter replacement by heat pumps using renewable electricity. This highlights the evolvability of DH.</a:t>
            </a:r>
          </a:p>
          <a:p>
            <a:pPr algn="l"/>
            <a:endParaRPr lang="en-GB" sz="1200" dirty="0"/>
          </a:p>
          <a:p>
            <a:pPr algn="l"/>
            <a:endParaRPr lang="en-GB" sz="1200" dirty="0"/>
          </a:p>
        </p:txBody>
      </p:sp>
      <p:sp>
        <p:nvSpPr>
          <p:cNvPr id="11" name="Footer Placeholder 5">
            <a:extLst>
              <a:ext uri="{FF2B5EF4-FFF2-40B4-BE49-F238E27FC236}">
                <a16:creationId xmlns:a16="http://schemas.microsoft.com/office/drawing/2014/main" id="{0B6451AF-70AA-4F66-AC26-963CBF74C622}"/>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pic>
        <p:nvPicPr>
          <p:cNvPr id="8" name="Picture 7">
            <a:extLst>
              <a:ext uri="{FF2B5EF4-FFF2-40B4-BE49-F238E27FC236}">
                <a16:creationId xmlns:a16="http://schemas.microsoft.com/office/drawing/2014/main" id="{70AE2941-835E-4265-83B9-1B508371601E}"/>
              </a:ext>
            </a:extLst>
          </p:cNvPr>
          <p:cNvPicPr>
            <a:picLocks noChangeAspect="1"/>
          </p:cNvPicPr>
          <p:nvPr/>
        </p:nvPicPr>
        <p:blipFill>
          <a:blip r:embed="rId4"/>
          <a:stretch>
            <a:fillRect/>
          </a:stretch>
        </p:blipFill>
        <p:spPr>
          <a:xfrm>
            <a:off x="5163671" y="793442"/>
            <a:ext cx="3899417" cy="3814504"/>
          </a:xfrm>
          <a:prstGeom prst="rect">
            <a:avLst/>
          </a:prstGeom>
        </p:spPr>
      </p:pic>
    </p:spTree>
    <p:extLst>
      <p:ext uri="{BB962C8B-B14F-4D97-AF65-F5344CB8AC3E}">
        <p14:creationId xmlns:p14="http://schemas.microsoft.com/office/powerpoint/2010/main" val="4047427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D1FFC-6DB5-4885-BD91-BCAC68FA38CC}"/>
              </a:ext>
            </a:extLst>
          </p:cNvPr>
          <p:cNvSpPr>
            <a:spLocks noGrp="1"/>
          </p:cNvSpPr>
          <p:nvPr>
            <p:ph type="title"/>
          </p:nvPr>
        </p:nvSpPr>
        <p:spPr>
          <a:xfrm>
            <a:off x="971999" y="432000"/>
            <a:ext cx="7950872" cy="389017"/>
          </a:xfrm>
        </p:spPr>
        <p:txBody>
          <a:bodyPr/>
          <a:lstStyle/>
          <a:p>
            <a:r>
              <a:rPr lang="en-GB" dirty="0"/>
              <a:t>Natural gas options – </a:t>
            </a:r>
            <a:r>
              <a:rPr lang="en-GB" dirty="0">
                <a:solidFill>
                  <a:srgbClr val="FF0000"/>
                </a:solidFill>
              </a:rPr>
              <a:t>preliminary</a:t>
            </a:r>
            <a:r>
              <a:rPr lang="en-GB" dirty="0"/>
              <a:t> estimates</a:t>
            </a:r>
          </a:p>
        </p:txBody>
      </p:sp>
      <p:sp>
        <p:nvSpPr>
          <p:cNvPr id="6" name="Slide Number Placeholder 5"/>
          <p:cNvSpPr>
            <a:spLocks noGrp="1"/>
          </p:cNvSpPr>
          <p:nvPr>
            <p:ph type="sldNum" sz="quarter" idx="4294967295"/>
          </p:nvPr>
        </p:nvSpPr>
        <p:spPr>
          <a:xfrm>
            <a:off x="8745833" y="4778375"/>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69</a:t>
            </a:fld>
            <a:endParaRPr lang="en-GB" dirty="0"/>
          </a:p>
        </p:txBody>
      </p:sp>
      <p:sp>
        <p:nvSpPr>
          <p:cNvPr id="9" name="Title 4">
            <a:extLst>
              <a:ext uri="{FF2B5EF4-FFF2-40B4-BE49-F238E27FC236}">
                <a16:creationId xmlns:a16="http://schemas.microsoft.com/office/drawing/2014/main" id="{5059FF4F-56B5-4949-A028-A6D0FBC3E574}"/>
              </a:ext>
            </a:extLst>
          </p:cNvPr>
          <p:cNvSpPr txBox="1">
            <a:spLocks/>
          </p:cNvSpPr>
          <p:nvPr/>
        </p:nvSpPr>
        <p:spPr>
          <a:xfrm>
            <a:off x="2633879" y="3584362"/>
            <a:ext cx="3523892" cy="349685"/>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900" dirty="0"/>
          </a:p>
        </p:txBody>
      </p:sp>
      <p:sp>
        <p:nvSpPr>
          <p:cNvPr id="7" name="Title 4">
            <a:extLst>
              <a:ext uri="{FF2B5EF4-FFF2-40B4-BE49-F238E27FC236}">
                <a16:creationId xmlns:a16="http://schemas.microsoft.com/office/drawing/2014/main" id="{43B894EC-39C0-46FE-85C5-2D63F0FE5997}"/>
              </a:ext>
            </a:extLst>
          </p:cNvPr>
          <p:cNvSpPr txBox="1">
            <a:spLocks/>
          </p:cNvSpPr>
          <p:nvPr/>
        </p:nvSpPr>
        <p:spPr>
          <a:xfrm>
            <a:off x="212670" y="2692605"/>
            <a:ext cx="4314291" cy="752532"/>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200" dirty="0"/>
              <a:t>For reference, natural gas can be also be used in consumer boilers but they have no CCS.</a:t>
            </a:r>
          </a:p>
          <a:p>
            <a:pPr algn="l"/>
            <a:endParaRPr lang="en-GB" sz="1200" dirty="0"/>
          </a:p>
          <a:p>
            <a:pPr algn="l"/>
            <a:r>
              <a:rPr lang="en-GB" sz="1200" dirty="0"/>
              <a:t>The simple calculation of natural gas options given at the right has been carried out with different assumptions. It is emphasised that there is great uncertainty in most assumptions: ‘central’, lower and higher assumptions for gas supply GHG CO2e/kWh, gas prices and DACS costs have been tested.</a:t>
            </a:r>
          </a:p>
          <a:p>
            <a:pPr algn="l"/>
            <a:endParaRPr lang="en-GB" sz="1200" dirty="0"/>
          </a:p>
          <a:p>
            <a:pPr marL="171450" indent="-171450" algn="l">
              <a:buFont typeface="Arial" panose="020B0604020202020204" pitchFamily="34" charset="0"/>
              <a:buChar char="•"/>
            </a:pPr>
            <a:r>
              <a:rPr lang="en-GB" sz="1200" b="1" dirty="0"/>
              <a:t>NG boiler </a:t>
            </a:r>
            <a:r>
              <a:rPr lang="en-GB" sz="1200" dirty="0"/>
              <a:t>uses 25% less gas per </a:t>
            </a:r>
            <a:r>
              <a:rPr lang="en-GB" sz="1200" dirty="0" err="1"/>
              <a:t>kWhh</a:t>
            </a:r>
            <a:r>
              <a:rPr lang="en-GB" sz="1200" dirty="0"/>
              <a:t> than </a:t>
            </a:r>
            <a:r>
              <a:rPr lang="en-GB" sz="1200" b="1" dirty="0"/>
              <a:t>H2 blue</a:t>
            </a:r>
            <a:r>
              <a:rPr lang="en-GB" sz="1200" dirty="0"/>
              <a:t> but the CO2e emissions gCO2e/kWh are 129% higher, and so also the DAC balancing cost.</a:t>
            </a:r>
          </a:p>
          <a:p>
            <a:pPr marL="171450" indent="-171450" algn="l">
              <a:buFont typeface="Arial" panose="020B0604020202020204" pitchFamily="34" charset="0"/>
              <a:buChar char="•"/>
            </a:pPr>
            <a:endParaRPr lang="en-GB" sz="1200" dirty="0"/>
          </a:p>
          <a:p>
            <a:pPr marL="171450" indent="-171450" algn="l">
              <a:buFont typeface="Arial" panose="020B0604020202020204" pitchFamily="34" charset="0"/>
              <a:buChar char="•"/>
            </a:pPr>
            <a:r>
              <a:rPr lang="en-GB" sz="1200" b="1" dirty="0"/>
              <a:t>NG CHPCCS+HP</a:t>
            </a:r>
            <a:r>
              <a:rPr lang="en-GB" sz="1200" dirty="0"/>
              <a:t> uses 53% less gas per </a:t>
            </a:r>
            <a:r>
              <a:rPr lang="en-GB" sz="1200" dirty="0" err="1"/>
              <a:t>kWhh</a:t>
            </a:r>
            <a:r>
              <a:rPr lang="en-GB" sz="1200" dirty="0"/>
              <a:t> than </a:t>
            </a:r>
            <a:r>
              <a:rPr lang="en-GB" sz="1200" b="1" dirty="0"/>
              <a:t>H2 blue</a:t>
            </a:r>
            <a:r>
              <a:rPr lang="en-GB" sz="1200" dirty="0"/>
              <a:t> and the CO2e emissions gCO2e/</a:t>
            </a:r>
            <a:r>
              <a:rPr lang="en-GB" sz="1200" dirty="0" err="1"/>
              <a:t>kWhh</a:t>
            </a:r>
            <a:r>
              <a:rPr lang="en-GB" sz="1200" dirty="0"/>
              <a:t> are 53% lower, and so also is the DAC balancing cost.</a:t>
            </a:r>
          </a:p>
          <a:p>
            <a:pPr marL="171450" indent="-171450" algn="l">
              <a:buFont typeface="Arial" panose="020B0604020202020204" pitchFamily="34" charset="0"/>
              <a:buChar char="•"/>
            </a:pPr>
            <a:endParaRPr lang="en-GB" sz="1200" dirty="0"/>
          </a:p>
          <a:p>
            <a:pPr marL="171450" indent="-171450" algn="l">
              <a:buFont typeface="Arial" panose="020B0604020202020204" pitchFamily="34" charset="0"/>
              <a:buChar char="•"/>
            </a:pPr>
            <a:r>
              <a:rPr lang="en-GB" sz="1200" dirty="0"/>
              <a:t>The NG </a:t>
            </a:r>
            <a:r>
              <a:rPr lang="en-GB" sz="1200" b="1" dirty="0"/>
              <a:t>H2</a:t>
            </a:r>
            <a:r>
              <a:rPr lang="en-GB" sz="1200" dirty="0"/>
              <a:t>: </a:t>
            </a:r>
            <a:r>
              <a:rPr lang="en-GB" sz="1200" b="1" dirty="0"/>
              <a:t>Boiler</a:t>
            </a:r>
            <a:r>
              <a:rPr lang="en-GB" sz="1200" dirty="0"/>
              <a:t>: </a:t>
            </a:r>
            <a:r>
              <a:rPr lang="en-GB" sz="1200" b="1" dirty="0"/>
              <a:t>DH CHP+HP </a:t>
            </a:r>
            <a:r>
              <a:rPr lang="en-GB" sz="1200" dirty="0"/>
              <a:t>heat cost p/</a:t>
            </a:r>
            <a:r>
              <a:rPr lang="en-GB" sz="1200" dirty="0" err="1"/>
              <a:t>kWhh</a:t>
            </a:r>
            <a:r>
              <a:rPr lang="en-GB" sz="1200" dirty="0"/>
              <a:t> ratio is 100:91:78.</a:t>
            </a:r>
          </a:p>
          <a:p>
            <a:pPr marL="171450" indent="-171450" algn="l">
              <a:buFont typeface="Arial" panose="020B0604020202020204" pitchFamily="34" charset="0"/>
              <a:buChar char="•"/>
            </a:pPr>
            <a:endParaRPr lang="en-GB" sz="1200" dirty="0"/>
          </a:p>
          <a:p>
            <a:pPr marL="171450" indent="-171450" algn="l">
              <a:buFont typeface="Arial" panose="020B0604020202020204" pitchFamily="34" charset="0"/>
              <a:buChar char="•"/>
            </a:pPr>
            <a:endParaRPr lang="en-GB" sz="1200" b="1" dirty="0"/>
          </a:p>
          <a:p>
            <a:pPr algn="l"/>
            <a:endParaRPr lang="en-GB" sz="1200" dirty="0"/>
          </a:p>
          <a:p>
            <a:pPr algn="l"/>
            <a:endParaRPr lang="en-GB" sz="1200" dirty="0"/>
          </a:p>
        </p:txBody>
      </p:sp>
      <p:sp>
        <p:nvSpPr>
          <p:cNvPr id="11" name="Footer Placeholder 5">
            <a:extLst>
              <a:ext uri="{FF2B5EF4-FFF2-40B4-BE49-F238E27FC236}">
                <a16:creationId xmlns:a16="http://schemas.microsoft.com/office/drawing/2014/main" id="{0B6451AF-70AA-4F66-AC26-963CBF74C622}"/>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pic>
        <p:nvPicPr>
          <p:cNvPr id="14" name="Picture 13">
            <a:extLst>
              <a:ext uri="{FF2B5EF4-FFF2-40B4-BE49-F238E27FC236}">
                <a16:creationId xmlns:a16="http://schemas.microsoft.com/office/drawing/2014/main" id="{F6D7DAAD-53DB-4AB6-B407-C35FCEF04EB7}"/>
              </a:ext>
            </a:extLst>
          </p:cNvPr>
          <p:cNvPicPr>
            <a:picLocks noChangeAspect="1"/>
          </p:cNvPicPr>
          <p:nvPr/>
        </p:nvPicPr>
        <p:blipFill>
          <a:blip r:embed="rId3"/>
          <a:stretch>
            <a:fillRect/>
          </a:stretch>
        </p:blipFill>
        <p:spPr>
          <a:xfrm>
            <a:off x="6766504" y="38906"/>
            <a:ext cx="2363121" cy="5079742"/>
          </a:xfrm>
          <a:prstGeom prst="rect">
            <a:avLst/>
          </a:prstGeom>
        </p:spPr>
      </p:pic>
      <p:pic>
        <p:nvPicPr>
          <p:cNvPr id="15" name="Picture 14">
            <a:extLst>
              <a:ext uri="{FF2B5EF4-FFF2-40B4-BE49-F238E27FC236}">
                <a16:creationId xmlns:a16="http://schemas.microsoft.com/office/drawing/2014/main" id="{164E6A60-5825-4453-B4A9-54F133FA1A49}"/>
              </a:ext>
            </a:extLst>
          </p:cNvPr>
          <p:cNvPicPr>
            <a:picLocks noChangeAspect="1"/>
          </p:cNvPicPr>
          <p:nvPr/>
        </p:nvPicPr>
        <p:blipFill>
          <a:blip r:embed="rId4"/>
          <a:stretch>
            <a:fillRect/>
          </a:stretch>
        </p:blipFill>
        <p:spPr>
          <a:xfrm>
            <a:off x="4526960" y="1559137"/>
            <a:ext cx="2209883" cy="2262321"/>
          </a:xfrm>
          <a:prstGeom prst="rect">
            <a:avLst/>
          </a:prstGeom>
        </p:spPr>
      </p:pic>
    </p:spTree>
    <p:extLst>
      <p:ext uri="{BB962C8B-B14F-4D97-AF65-F5344CB8AC3E}">
        <p14:creationId xmlns:p14="http://schemas.microsoft.com/office/powerpoint/2010/main" val="1377343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7">
            <a:extLst>
              <a:ext uri="{FF2B5EF4-FFF2-40B4-BE49-F238E27FC236}">
                <a16:creationId xmlns:a16="http://schemas.microsoft.com/office/drawing/2014/main" id="{9D1A4DD9-4249-4377-9195-BDD24E59F8DA}"/>
              </a:ext>
            </a:extLst>
          </p:cNvPr>
          <p:cNvSpPr txBox="1">
            <a:spLocks/>
          </p:cNvSpPr>
          <p:nvPr/>
        </p:nvSpPr>
        <p:spPr>
          <a:xfrm>
            <a:off x="8748000" y="4910571"/>
            <a:ext cx="3960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B62F09-BE78-43CC-8BA1-A85FC91239C1}" type="slidenum">
              <a:rPr lang="en-GB" smtClean="0"/>
              <a:pPr/>
              <a:t>7</a:t>
            </a:fld>
            <a:endParaRPr lang="en-GB" dirty="0"/>
          </a:p>
        </p:txBody>
      </p:sp>
      <p:sp>
        <p:nvSpPr>
          <p:cNvPr id="13" name="CustomShape 1">
            <a:extLst>
              <a:ext uri="{FF2B5EF4-FFF2-40B4-BE49-F238E27FC236}">
                <a16:creationId xmlns:a16="http://schemas.microsoft.com/office/drawing/2014/main" id="{E1202932-B42D-4376-BD32-93197983EC9F}"/>
              </a:ext>
            </a:extLst>
          </p:cNvPr>
          <p:cNvSpPr/>
          <p:nvPr/>
        </p:nvSpPr>
        <p:spPr>
          <a:xfrm>
            <a:off x="615225" y="543780"/>
            <a:ext cx="6528060" cy="83241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nSpc>
                <a:spcPct val="100000"/>
              </a:lnSpc>
            </a:pPr>
            <a:endParaRPr lang="en-GB" spc="-1" dirty="0">
              <a:latin typeface="Arial"/>
            </a:endParaRPr>
          </a:p>
        </p:txBody>
      </p:sp>
      <p:sp>
        <p:nvSpPr>
          <p:cNvPr id="14" name="TextBox 13">
            <a:extLst>
              <a:ext uri="{FF2B5EF4-FFF2-40B4-BE49-F238E27FC236}">
                <a16:creationId xmlns:a16="http://schemas.microsoft.com/office/drawing/2014/main" id="{39AA1FD5-92FB-4EA7-94B4-ECC5D91D52D4}"/>
              </a:ext>
            </a:extLst>
          </p:cNvPr>
          <p:cNvSpPr txBox="1"/>
          <p:nvPr/>
        </p:nvSpPr>
        <p:spPr>
          <a:xfrm>
            <a:off x="90888" y="959985"/>
            <a:ext cx="4845521" cy="1815882"/>
          </a:xfrm>
          <a:prstGeom prst="rect">
            <a:avLst/>
          </a:prstGeom>
          <a:noFill/>
        </p:spPr>
        <p:txBody>
          <a:bodyPr wrap="square" rtlCol="0">
            <a:spAutoFit/>
          </a:bodyPr>
          <a:lstStyle/>
          <a:p>
            <a:r>
              <a:rPr lang="en-GB" sz="1400" b="1" dirty="0">
                <a:solidFill>
                  <a:srgbClr val="FF0000"/>
                </a:solidFill>
              </a:rPr>
              <a:t>E</a:t>
            </a:r>
            <a:r>
              <a:rPr lang="en-GB" sz="1400" b="1" dirty="0">
                <a:solidFill>
                  <a:srgbClr val="00B050"/>
                </a:solidFill>
              </a:rPr>
              <a:t>S</a:t>
            </a:r>
            <a:r>
              <a:rPr lang="en-GB" sz="1400" b="1" dirty="0">
                <a:solidFill>
                  <a:srgbClr val="0070C0"/>
                </a:solidFill>
              </a:rPr>
              <a:t>T</a:t>
            </a:r>
            <a:r>
              <a:rPr lang="en-GB" sz="1400" b="1" dirty="0"/>
              <a:t>IMO simulates:</a:t>
            </a:r>
          </a:p>
          <a:p>
            <a:endParaRPr lang="en-GB" sz="1400" b="1" dirty="0"/>
          </a:p>
          <a:p>
            <a:r>
              <a:rPr lang="en-GB" sz="1400" b="1" dirty="0"/>
              <a:t>Energy systems at different nodes with different simultaneous:</a:t>
            </a:r>
          </a:p>
          <a:p>
            <a:pPr marL="214313" indent="-214313">
              <a:buFont typeface="Arial" panose="020B0604020202020204" pitchFamily="34" charset="0"/>
              <a:buChar char="•"/>
            </a:pPr>
            <a:r>
              <a:rPr lang="en-GB" sz="1400" dirty="0"/>
              <a:t>Demands because of local weather and time zone differences</a:t>
            </a:r>
          </a:p>
          <a:p>
            <a:pPr marL="214313" indent="-214313">
              <a:buFont typeface="Arial" panose="020B0604020202020204" pitchFamily="34" charset="0"/>
              <a:buChar char="•"/>
            </a:pPr>
            <a:r>
              <a:rPr lang="en-GB" sz="1400" dirty="0"/>
              <a:t>Renewable supply because of local meteorology</a:t>
            </a:r>
          </a:p>
          <a:p>
            <a:endParaRPr lang="en-GB" sz="1400" b="1" dirty="0"/>
          </a:p>
          <a:p>
            <a:r>
              <a:rPr lang="en-GB" sz="1400" b="1" dirty="0"/>
              <a:t>Interconnector transmission </a:t>
            </a:r>
            <a:r>
              <a:rPr lang="en-GB" sz="1400" dirty="0"/>
              <a:t>trade of renewable surpluses and deficits at different nodes, reducing storage need by up to 30%. </a:t>
            </a:r>
          </a:p>
        </p:txBody>
      </p:sp>
      <p:sp>
        <p:nvSpPr>
          <p:cNvPr id="16" name="Title 1">
            <a:extLst>
              <a:ext uri="{FF2B5EF4-FFF2-40B4-BE49-F238E27FC236}">
                <a16:creationId xmlns:a16="http://schemas.microsoft.com/office/drawing/2014/main" id="{77DFFB23-0AA4-4CC3-B928-4F1DEE53E0DF}"/>
              </a:ext>
            </a:extLst>
          </p:cNvPr>
          <p:cNvSpPr>
            <a:spLocks noGrp="1"/>
          </p:cNvSpPr>
          <p:nvPr>
            <p:ph type="title"/>
          </p:nvPr>
        </p:nvSpPr>
        <p:spPr>
          <a:xfrm>
            <a:off x="942168" y="252460"/>
            <a:ext cx="8108043" cy="389017"/>
          </a:xfrm>
        </p:spPr>
        <p:txBody>
          <a:bodyPr>
            <a:normAutofit/>
          </a:bodyPr>
          <a:lstStyle/>
          <a:p>
            <a:pPr lvl="0"/>
            <a:r>
              <a:rPr lang="en-GB" dirty="0"/>
              <a:t>Interconnector trade</a:t>
            </a:r>
          </a:p>
        </p:txBody>
      </p:sp>
      <p:pic>
        <p:nvPicPr>
          <p:cNvPr id="23" name="Picture 22" descr="A picture containing text, map&#10;&#10;Description automatically generated">
            <a:extLst>
              <a:ext uri="{FF2B5EF4-FFF2-40B4-BE49-F238E27FC236}">
                <a16:creationId xmlns:a16="http://schemas.microsoft.com/office/drawing/2014/main" id="{E5C6B032-986D-47F5-8004-EADD480CCB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989" y="874996"/>
            <a:ext cx="3989337" cy="3648411"/>
          </a:xfrm>
          <a:prstGeom prst="rect">
            <a:avLst/>
          </a:prstGeom>
        </p:spPr>
      </p:pic>
      <p:pic>
        <p:nvPicPr>
          <p:cNvPr id="26" name="Picture 25" descr="A close up of a map&#10;&#10;Description automatically generated">
            <a:extLst>
              <a:ext uri="{FF2B5EF4-FFF2-40B4-BE49-F238E27FC236}">
                <a16:creationId xmlns:a16="http://schemas.microsoft.com/office/drawing/2014/main" id="{95A5FAB5-6524-4665-A7BC-7A5D9D1AB0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2885" y="2971801"/>
            <a:ext cx="2942642" cy="2200968"/>
          </a:xfrm>
          <a:prstGeom prst="rect">
            <a:avLst/>
          </a:prstGeom>
        </p:spPr>
      </p:pic>
      <p:sp>
        <p:nvSpPr>
          <p:cNvPr id="11" name="Footer Placeholder 5">
            <a:extLst>
              <a:ext uri="{FF2B5EF4-FFF2-40B4-BE49-F238E27FC236}">
                <a16:creationId xmlns:a16="http://schemas.microsoft.com/office/drawing/2014/main" id="{65827909-259C-4C70-B35D-673C7CC11582}"/>
              </a:ext>
            </a:extLst>
          </p:cNvPr>
          <p:cNvSpPr txBox="1">
            <a:spLocks/>
          </p:cNvSpPr>
          <p:nvPr/>
        </p:nvSpPr>
        <p:spPr>
          <a:xfrm>
            <a:off x="7283196" y="0"/>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Tree>
    <p:extLst>
      <p:ext uri="{BB962C8B-B14F-4D97-AF65-F5344CB8AC3E}">
        <p14:creationId xmlns:p14="http://schemas.microsoft.com/office/powerpoint/2010/main" val="33350875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D1FFC-6DB5-4885-BD91-BCAC68FA38CC}"/>
              </a:ext>
            </a:extLst>
          </p:cNvPr>
          <p:cNvSpPr>
            <a:spLocks noGrp="1"/>
          </p:cNvSpPr>
          <p:nvPr>
            <p:ph type="title"/>
          </p:nvPr>
        </p:nvSpPr>
        <p:spPr>
          <a:xfrm>
            <a:off x="971999" y="440816"/>
            <a:ext cx="3514437" cy="389017"/>
          </a:xfrm>
        </p:spPr>
        <p:txBody>
          <a:bodyPr/>
          <a:lstStyle/>
          <a:p>
            <a:r>
              <a:rPr lang="en-GB" dirty="0"/>
              <a:t>Comparison sensitivities</a:t>
            </a:r>
          </a:p>
        </p:txBody>
      </p:sp>
      <p:sp>
        <p:nvSpPr>
          <p:cNvPr id="6" name="Slide Number Placeholder 5"/>
          <p:cNvSpPr>
            <a:spLocks noGrp="1"/>
          </p:cNvSpPr>
          <p:nvPr>
            <p:ph type="sldNum" sz="quarter" idx="4294967295"/>
          </p:nvPr>
        </p:nvSpPr>
        <p:spPr>
          <a:xfrm>
            <a:off x="8745833" y="4778375"/>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70</a:t>
            </a:fld>
            <a:endParaRPr lang="en-GB" dirty="0"/>
          </a:p>
        </p:txBody>
      </p:sp>
      <p:sp>
        <p:nvSpPr>
          <p:cNvPr id="10" name="Title 4">
            <a:extLst>
              <a:ext uri="{FF2B5EF4-FFF2-40B4-BE49-F238E27FC236}">
                <a16:creationId xmlns:a16="http://schemas.microsoft.com/office/drawing/2014/main" id="{68420DD5-E2D8-4C2B-8C42-93E444C7D4F9}"/>
              </a:ext>
            </a:extLst>
          </p:cNvPr>
          <p:cNvSpPr txBox="1">
            <a:spLocks/>
          </p:cNvSpPr>
          <p:nvPr/>
        </p:nvSpPr>
        <p:spPr>
          <a:xfrm>
            <a:off x="1172057" y="1598025"/>
            <a:ext cx="6601058" cy="2603081"/>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1400" b="1" dirty="0">
              <a:latin typeface="+mn-lt"/>
            </a:endParaRPr>
          </a:p>
          <a:p>
            <a:pPr algn="l"/>
            <a:endParaRPr lang="en-GB" sz="1400" dirty="0">
              <a:latin typeface="+mn-lt"/>
            </a:endParaRPr>
          </a:p>
          <a:p>
            <a:pPr algn="l"/>
            <a:endParaRPr lang="en-GB" sz="1400" dirty="0"/>
          </a:p>
        </p:txBody>
      </p:sp>
      <p:sp>
        <p:nvSpPr>
          <p:cNvPr id="9" name="Title 4">
            <a:extLst>
              <a:ext uri="{FF2B5EF4-FFF2-40B4-BE49-F238E27FC236}">
                <a16:creationId xmlns:a16="http://schemas.microsoft.com/office/drawing/2014/main" id="{5059FF4F-56B5-4949-A028-A6D0FBC3E574}"/>
              </a:ext>
            </a:extLst>
          </p:cNvPr>
          <p:cNvSpPr txBox="1">
            <a:spLocks/>
          </p:cNvSpPr>
          <p:nvPr/>
        </p:nvSpPr>
        <p:spPr>
          <a:xfrm>
            <a:off x="2633879" y="3584362"/>
            <a:ext cx="3523892" cy="349685"/>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900" dirty="0"/>
          </a:p>
        </p:txBody>
      </p:sp>
      <p:sp>
        <p:nvSpPr>
          <p:cNvPr id="7" name="Title 4">
            <a:extLst>
              <a:ext uri="{FF2B5EF4-FFF2-40B4-BE49-F238E27FC236}">
                <a16:creationId xmlns:a16="http://schemas.microsoft.com/office/drawing/2014/main" id="{43B894EC-39C0-46FE-85C5-2D63F0FE5997}"/>
              </a:ext>
            </a:extLst>
          </p:cNvPr>
          <p:cNvSpPr txBox="1">
            <a:spLocks/>
          </p:cNvSpPr>
          <p:nvPr/>
        </p:nvSpPr>
        <p:spPr>
          <a:xfrm>
            <a:off x="-1458712" y="2430847"/>
            <a:ext cx="3832928" cy="752532"/>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71450" indent="-171450" algn="l">
              <a:buFont typeface="Arial" panose="020B0604020202020204" pitchFamily="34" charset="0"/>
              <a:buChar char="•"/>
            </a:pPr>
            <a:endParaRPr lang="en-GB" sz="1200" dirty="0"/>
          </a:p>
          <a:p>
            <a:pPr marL="171450" indent="-171450" algn="l">
              <a:buFont typeface="Arial" panose="020B0604020202020204" pitchFamily="34" charset="0"/>
              <a:buChar char="•"/>
            </a:pPr>
            <a:endParaRPr lang="en-GB" sz="1200" b="1" dirty="0"/>
          </a:p>
          <a:p>
            <a:pPr algn="l"/>
            <a:endParaRPr lang="en-GB" sz="1200" dirty="0"/>
          </a:p>
          <a:p>
            <a:pPr algn="l"/>
            <a:endParaRPr lang="en-GB" sz="1200" dirty="0"/>
          </a:p>
        </p:txBody>
      </p:sp>
      <p:sp>
        <p:nvSpPr>
          <p:cNvPr id="11" name="Footer Placeholder 5">
            <a:extLst>
              <a:ext uri="{FF2B5EF4-FFF2-40B4-BE49-F238E27FC236}">
                <a16:creationId xmlns:a16="http://schemas.microsoft.com/office/drawing/2014/main" id="{0B6451AF-70AA-4F66-AC26-963CBF74C622}"/>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
        <p:nvSpPr>
          <p:cNvPr id="12" name="Title 4">
            <a:extLst>
              <a:ext uri="{FF2B5EF4-FFF2-40B4-BE49-F238E27FC236}">
                <a16:creationId xmlns:a16="http://schemas.microsoft.com/office/drawing/2014/main" id="{92082DA5-CFA0-4231-A044-EB5B852C9E40}"/>
              </a:ext>
            </a:extLst>
          </p:cNvPr>
          <p:cNvSpPr txBox="1">
            <a:spLocks/>
          </p:cNvSpPr>
          <p:nvPr/>
        </p:nvSpPr>
        <p:spPr>
          <a:xfrm>
            <a:off x="197327" y="2553773"/>
            <a:ext cx="3138226" cy="1076272"/>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71450" indent="-171450" algn="l">
              <a:buFont typeface="Arial" panose="020B0604020202020204" pitchFamily="34" charset="0"/>
              <a:buChar char="•"/>
            </a:pPr>
            <a:r>
              <a:rPr lang="en-GB" sz="1200" dirty="0"/>
              <a:t>Sensitivity to the costs of renewable heating components has not been explored here. However the systems modelled have no fuel or DACS costs and the technologies are generally widespread today.</a:t>
            </a:r>
          </a:p>
          <a:p>
            <a:pPr marL="171450" indent="-171450" algn="l">
              <a:buFont typeface="Arial" panose="020B0604020202020204" pitchFamily="34" charset="0"/>
              <a:buChar char="•"/>
            </a:pPr>
            <a:endParaRPr lang="en-GB" sz="1200" dirty="0"/>
          </a:p>
          <a:p>
            <a:pPr marL="171450" indent="-171450" algn="l">
              <a:buFont typeface="Arial" panose="020B0604020202020204" pitchFamily="34" charset="0"/>
              <a:buChar char="•"/>
            </a:pPr>
            <a:r>
              <a:rPr lang="en-GB" sz="1200" dirty="0"/>
              <a:t>Gas use is unchanged in the </a:t>
            </a:r>
            <a:r>
              <a:rPr lang="en-GB" sz="1200" b="1" dirty="0"/>
              <a:t>NG </a:t>
            </a:r>
            <a:r>
              <a:rPr lang="en-GB" sz="1200" dirty="0"/>
              <a:t>options as there are no variations in efficiency</a:t>
            </a:r>
          </a:p>
          <a:p>
            <a:pPr marL="171450" indent="-171450" algn="l">
              <a:buFont typeface="Arial" panose="020B0604020202020204" pitchFamily="34" charset="0"/>
              <a:buChar char="•"/>
            </a:pPr>
            <a:endParaRPr lang="en-GB" sz="1200" dirty="0"/>
          </a:p>
          <a:p>
            <a:pPr marL="171450" indent="-171450" algn="l">
              <a:buFont typeface="Arial" panose="020B0604020202020204" pitchFamily="34" charset="0"/>
              <a:buChar char="•"/>
            </a:pPr>
            <a:r>
              <a:rPr lang="en-GB" sz="1200" dirty="0"/>
              <a:t>The costs of NG heat are sensitive to three variables: gas emission, prices and  DACS costs – these are varied by +/- 33%.</a:t>
            </a:r>
          </a:p>
          <a:p>
            <a:pPr marL="171450" indent="-171450" algn="l">
              <a:buFont typeface="Arial" panose="020B0604020202020204" pitchFamily="34" charset="0"/>
              <a:buChar char="•"/>
            </a:pPr>
            <a:endParaRPr lang="en-GB" sz="1200" dirty="0"/>
          </a:p>
          <a:p>
            <a:pPr marL="171450" indent="-171450" algn="l">
              <a:buFont typeface="Arial" panose="020B0604020202020204" pitchFamily="34" charset="0"/>
              <a:buChar char="•"/>
            </a:pPr>
            <a:r>
              <a:rPr lang="en-GB" sz="1200" dirty="0"/>
              <a:t>The comparative NG costs change significantly and the NG cost ranking is altered</a:t>
            </a:r>
          </a:p>
          <a:p>
            <a:pPr marL="171450" indent="-171450" algn="l">
              <a:buFont typeface="Arial" panose="020B0604020202020204" pitchFamily="34" charset="0"/>
              <a:buChar char="•"/>
            </a:pPr>
            <a:endParaRPr lang="en-GB" sz="1200" dirty="0"/>
          </a:p>
          <a:p>
            <a:pPr marL="171450" indent="-171450" algn="l">
              <a:buFont typeface="Arial" panose="020B0604020202020204" pitchFamily="34" charset="0"/>
              <a:buChar char="•"/>
            </a:pPr>
            <a:r>
              <a:rPr lang="en-GB" sz="1200" dirty="0"/>
              <a:t>CHP+HP is least sensitive to the three variables as its higher efficiency means it uses less gas and has lower emission</a:t>
            </a:r>
          </a:p>
          <a:p>
            <a:pPr marL="171450" indent="-171450" algn="l">
              <a:buFont typeface="Arial" panose="020B0604020202020204" pitchFamily="34" charset="0"/>
              <a:buChar char="•"/>
            </a:pPr>
            <a:endParaRPr lang="en-GB" sz="1200" dirty="0"/>
          </a:p>
          <a:p>
            <a:pPr algn="l"/>
            <a:endParaRPr lang="en-GB" sz="1200" dirty="0"/>
          </a:p>
          <a:p>
            <a:pPr algn="l"/>
            <a:endParaRPr lang="en-GB" sz="1200" dirty="0"/>
          </a:p>
        </p:txBody>
      </p:sp>
      <p:sp>
        <p:nvSpPr>
          <p:cNvPr id="14" name="Title 4">
            <a:extLst>
              <a:ext uri="{FF2B5EF4-FFF2-40B4-BE49-F238E27FC236}">
                <a16:creationId xmlns:a16="http://schemas.microsoft.com/office/drawing/2014/main" id="{D3BB012E-21B4-4561-8248-B8C763D491C0}"/>
              </a:ext>
            </a:extLst>
          </p:cNvPr>
          <p:cNvSpPr txBox="1">
            <a:spLocks/>
          </p:cNvSpPr>
          <p:nvPr/>
        </p:nvSpPr>
        <p:spPr>
          <a:xfrm>
            <a:off x="3341970" y="1067366"/>
            <a:ext cx="963099" cy="820261"/>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200" b="1" dirty="0"/>
              <a:t>Lower: gas CO2e/kWh, gas price and DACS costs</a:t>
            </a:r>
          </a:p>
        </p:txBody>
      </p:sp>
      <p:sp>
        <p:nvSpPr>
          <p:cNvPr id="15" name="Title 4">
            <a:extLst>
              <a:ext uri="{FF2B5EF4-FFF2-40B4-BE49-F238E27FC236}">
                <a16:creationId xmlns:a16="http://schemas.microsoft.com/office/drawing/2014/main" id="{18876DC3-11AA-4F4F-961D-3A1431A9ABA4}"/>
              </a:ext>
            </a:extLst>
          </p:cNvPr>
          <p:cNvSpPr txBox="1">
            <a:spLocks/>
          </p:cNvSpPr>
          <p:nvPr/>
        </p:nvSpPr>
        <p:spPr>
          <a:xfrm>
            <a:off x="3443000" y="3113786"/>
            <a:ext cx="881556" cy="820261"/>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200" b="1" dirty="0"/>
              <a:t>Higher: gas CO2e/kWh, gas price and DACS costs</a:t>
            </a:r>
          </a:p>
        </p:txBody>
      </p:sp>
      <p:pic>
        <p:nvPicPr>
          <p:cNvPr id="8" name="Picture 7">
            <a:extLst>
              <a:ext uri="{FF2B5EF4-FFF2-40B4-BE49-F238E27FC236}">
                <a16:creationId xmlns:a16="http://schemas.microsoft.com/office/drawing/2014/main" id="{4A7CB2C9-1DDB-4A02-8EBF-783D95CB278D}"/>
              </a:ext>
            </a:extLst>
          </p:cNvPr>
          <p:cNvPicPr>
            <a:picLocks noChangeAspect="1"/>
          </p:cNvPicPr>
          <p:nvPr/>
        </p:nvPicPr>
        <p:blipFill>
          <a:blip r:embed="rId3"/>
          <a:stretch>
            <a:fillRect/>
          </a:stretch>
        </p:blipFill>
        <p:spPr>
          <a:xfrm>
            <a:off x="4313249" y="14509"/>
            <a:ext cx="4830751" cy="2539264"/>
          </a:xfrm>
          <a:prstGeom prst="rect">
            <a:avLst/>
          </a:prstGeom>
        </p:spPr>
      </p:pic>
      <p:pic>
        <p:nvPicPr>
          <p:cNvPr id="16" name="Picture 15">
            <a:extLst>
              <a:ext uri="{FF2B5EF4-FFF2-40B4-BE49-F238E27FC236}">
                <a16:creationId xmlns:a16="http://schemas.microsoft.com/office/drawing/2014/main" id="{86BA0B05-5A7E-4451-A16A-C3ACA713239B}"/>
              </a:ext>
            </a:extLst>
          </p:cNvPr>
          <p:cNvPicPr>
            <a:picLocks noChangeAspect="1"/>
          </p:cNvPicPr>
          <p:nvPr/>
        </p:nvPicPr>
        <p:blipFill>
          <a:blip r:embed="rId4"/>
          <a:stretch>
            <a:fillRect/>
          </a:stretch>
        </p:blipFill>
        <p:spPr>
          <a:xfrm>
            <a:off x="4305069" y="2631899"/>
            <a:ext cx="4830750" cy="2539264"/>
          </a:xfrm>
          <a:prstGeom prst="rect">
            <a:avLst/>
          </a:prstGeom>
        </p:spPr>
      </p:pic>
    </p:spTree>
    <p:extLst>
      <p:ext uri="{BB962C8B-B14F-4D97-AF65-F5344CB8AC3E}">
        <p14:creationId xmlns:p14="http://schemas.microsoft.com/office/powerpoint/2010/main" val="7610449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326978" y="318117"/>
            <a:ext cx="8405812" cy="389017"/>
          </a:xfrm>
        </p:spPr>
        <p:txBody>
          <a:bodyPr>
            <a:normAutofit/>
          </a:bodyPr>
          <a:lstStyle/>
          <a:p>
            <a:r>
              <a:rPr lang="en-GB" dirty="0"/>
              <a:t>Hard to solve challenges</a:t>
            </a:r>
          </a:p>
        </p:txBody>
      </p:sp>
      <p:sp>
        <p:nvSpPr>
          <p:cNvPr id="4" name="TextBox 3"/>
          <p:cNvSpPr txBox="1"/>
          <p:nvPr/>
        </p:nvSpPr>
        <p:spPr>
          <a:xfrm>
            <a:off x="1083366" y="927884"/>
            <a:ext cx="3402910" cy="1754326"/>
          </a:xfrm>
          <a:prstGeom prst="rect">
            <a:avLst/>
          </a:prstGeom>
          <a:noFill/>
        </p:spPr>
        <p:txBody>
          <a:bodyPr wrap="square" rtlCol="0">
            <a:spAutoFit/>
          </a:bodyPr>
          <a:lstStyle/>
          <a:p>
            <a:pPr algn="r"/>
            <a:r>
              <a:rPr lang="en-GB" sz="1500" b="1" dirty="0"/>
              <a:t>Aviation</a:t>
            </a:r>
          </a:p>
          <a:p>
            <a:pPr algn="r"/>
            <a:r>
              <a:rPr lang="en-GB" sz="1200" dirty="0"/>
              <a:t>Carbon based fuel best– but where does the carbon come from in a low carbon world (tragic irony!)?</a:t>
            </a:r>
          </a:p>
          <a:p>
            <a:pPr algn="r"/>
            <a:r>
              <a:rPr lang="en-GB" sz="1200" dirty="0"/>
              <a:t>Kerosene synthesised from biomass, atmospheric CO2 capture and electrolytic hydrogen?</a:t>
            </a:r>
          </a:p>
          <a:p>
            <a:pPr algn="r"/>
            <a:r>
              <a:rPr lang="en-GB" sz="1200" dirty="0"/>
              <a:t>Some electric aviation…?</a:t>
            </a:r>
            <a:endParaRPr lang="en-GB" sz="1350" dirty="0"/>
          </a:p>
          <a:p>
            <a:pPr algn="r"/>
            <a:r>
              <a:rPr lang="en-GB" sz="1050" i="1" dirty="0"/>
              <a:t>Technological, economic and environmental prospects of all-electric aircraft.</a:t>
            </a:r>
          </a:p>
          <a:p>
            <a:pPr algn="r"/>
            <a:r>
              <a:rPr lang="en-GB" sz="1050" i="1" dirty="0"/>
              <a:t>A Schaefer, 2018</a:t>
            </a:r>
            <a:r>
              <a:rPr lang="en-GB" sz="1200" dirty="0"/>
              <a: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3016" y="721000"/>
            <a:ext cx="3446559" cy="1838165"/>
          </a:xfrm>
          <a:prstGeom prst="rect">
            <a:avLst/>
          </a:prstGeom>
        </p:spPr>
      </p:pic>
      <p:sp>
        <p:nvSpPr>
          <p:cNvPr id="12" name="TextBox 11"/>
          <p:cNvSpPr txBox="1"/>
          <p:nvPr/>
        </p:nvSpPr>
        <p:spPr>
          <a:xfrm>
            <a:off x="1211166" y="3098070"/>
            <a:ext cx="3318718" cy="2227533"/>
          </a:xfrm>
          <a:prstGeom prst="rect">
            <a:avLst/>
          </a:prstGeom>
          <a:noFill/>
        </p:spPr>
        <p:txBody>
          <a:bodyPr wrap="square" rtlCol="0">
            <a:spAutoFit/>
          </a:bodyPr>
          <a:lstStyle/>
          <a:p>
            <a:pPr lvl="0" algn="r"/>
            <a:r>
              <a:rPr lang="en-GB" sz="1500" b="1" dirty="0">
                <a:solidFill>
                  <a:prstClr val="black"/>
                </a:solidFill>
              </a:rPr>
              <a:t>Dynamic system operation</a:t>
            </a:r>
          </a:p>
          <a:p>
            <a:pPr lvl="0" algn="r"/>
            <a:r>
              <a:rPr lang="en-GB" sz="1200" dirty="0">
                <a:solidFill>
                  <a:prstClr val="black"/>
                </a:solidFill>
              </a:rPr>
              <a:t>Can autonomous competing agents deliver stable, minimum cost, equitable system operation?</a:t>
            </a:r>
          </a:p>
          <a:p>
            <a:pPr lvl="0" algn="r"/>
            <a:endParaRPr lang="en-GB" sz="1200" dirty="0">
              <a:solidFill>
                <a:prstClr val="black"/>
              </a:solidFill>
            </a:endParaRPr>
          </a:p>
          <a:p>
            <a:pPr lvl="0" algn="r"/>
            <a:r>
              <a:rPr lang="en-GB" sz="1200" dirty="0">
                <a:solidFill>
                  <a:prstClr val="black"/>
                </a:solidFill>
              </a:rPr>
              <a:t>How dumb is smart?</a:t>
            </a:r>
          </a:p>
          <a:p>
            <a:pPr lvl="0" algn="r"/>
            <a:endParaRPr lang="en-GB" sz="1200" dirty="0">
              <a:solidFill>
                <a:prstClr val="black"/>
              </a:solidFill>
            </a:endParaRPr>
          </a:p>
          <a:p>
            <a:pPr lvl="0" algn="r"/>
            <a:r>
              <a:rPr lang="en-GB" sz="1200" dirty="0">
                <a:solidFill>
                  <a:prstClr val="black"/>
                </a:solidFill>
              </a:rPr>
              <a:t>Do we need a Global Optimal Dispatcher (GOD)?</a:t>
            </a:r>
          </a:p>
          <a:p>
            <a:pPr lvl="0" algn="r"/>
            <a:endParaRPr lang="en-GB" sz="1200" dirty="0">
              <a:solidFill>
                <a:prstClr val="black"/>
              </a:solidFill>
            </a:endParaRPr>
          </a:p>
          <a:p>
            <a:pPr lvl="0" algn="r"/>
            <a:endParaRPr lang="en-GB" sz="825" i="1" dirty="0"/>
          </a:p>
          <a:p>
            <a:pPr lvl="0" algn="r"/>
            <a:endParaRPr lang="en-GB" sz="1050" i="1" dirty="0"/>
          </a:p>
          <a:p>
            <a:pPr lvl="0" algn="r"/>
            <a:endParaRPr lang="en-GB" sz="1050" i="1" dirty="0"/>
          </a:p>
          <a:p>
            <a:pPr lvl="0" algn="r"/>
            <a:endParaRPr lang="en-GB" sz="1050" i="1" dirty="0"/>
          </a:p>
        </p:txBody>
      </p:sp>
      <p:sp>
        <p:nvSpPr>
          <p:cNvPr id="7" name="Slide Number Placeholder 6"/>
          <p:cNvSpPr>
            <a:spLocks noGrp="1"/>
          </p:cNvSpPr>
          <p:nvPr>
            <p:ph type="sldNum" sz="quarter" idx="4"/>
          </p:nvPr>
        </p:nvSpPr>
        <p:spPr/>
        <p:txBody>
          <a:bodyPr/>
          <a:lstStyle/>
          <a:p>
            <a:fld id="{B5B62F09-BE78-43CC-8BA1-A85FC91239C1}" type="slidenum">
              <a:rPr lang="en-GB" smtClean="0"/>
              <a:pPr/>
              <a:t>71</a:t>
            </a:fld>
            <a:endParaRPr lang="en-GB" dirty="0"/>
          </a:p>
        </p:txBody>
      </p:sp>
      <p:pic>
        <p:nvPicPr>
          <p:cNvPr id="10" name="Picture 9" descr="ESTDaySys">
            <a:extLst>
              <a:ext uri="{FF2B5EF4-FFF2-40B4-BE49-F238E27FC236}">
                <a16:creationId xmlns:a16="http://schemas.microsoft.com/office/drawing/2014/main" id="{1221F0AB-465C-437E-A020-76AEB3C76907}"/>
              </a:ext>
            </a:extLst>
          </p:cNvPr>
          <p:cNvPicPr>
            <a:picLocks noChangeAspect="1" noChangeArrowheads="1" noCrop="1"/>
          </p:cNvPicPr>
          <p:nvPr/>
        </p:nvPicPr>
        <p:blipFill>
          <a:blip r:embed="rId4" cstate="print"/>
          <a:srcRect/>
          <a:stretch>
            <a:fillRect/>
          </a:stretch>
        </p:blipFill>
        <p:spPr bwMode="auto">
          <a:xfrm>
            <a:off x="4589559" y="2775376"/>
            <a:ext cx="3343275" cy="2368124"/>
          </a:xfrm>
          <a:prstGeom prst="rect">
            <a:avLst/>
          </a:prstGeom>
          <a:noFill/>
          <a:ln w="9525">
            <a:noFill/>
            <a:miter lim="800000"/>
            <a:headEnd/>
            <a:tailEnd/>
          </a:ln>
        </p:spPr>
      </p:pic>
      <p:sp>
        <p:nvSpPr>
          <p:cNvPr id="3" name="TextBox 2">
            <a:extLst>
              <a:ext uri="{FF2B5EF4-FFF2-40B4-BE49-F238E27FC236}">
                <a16:creationId xmlns:a16="http://schemas.microsoft.com/office/drawing/2014/main" id="{344C31DB-6045-4E21-91F9-3D2C8FD7A37E}"/>
              </a:ext>
            </a:extLst>
          </p:cNvPr>
          <p:cNvSpPr txBox="1"/>
          <p:nvPr/>
        </p:nvSpPr>
        <p:spPr>
          <a:xfrm>
            <a:off x="4486275" y="2688393"/>
            <a:ext cx="3533777" cy="300082"/>
          </a:xfrm>
          <a:prstGeom prst="rect">
            <a:avLst/>
          </a:prstGeom>
          <a:solidFill>
            <a:schemeClr val="bg1"/>
          </a:solidFill>
        </p:spPr>
        <p:txBody>
          <a:bodyPr wrap="square" rtlCol="0">
            <a:spAutoFit/>
          </a:bodyPr>
          <a:lstStyle/>
          <a:p>
            <a:endParaRPr lang="en-US" sz="1350" dirty="0"/>
          </a:p>
        </p:txBody>
      </p:sp>
      <p:sp>
        <p:nvSpPr>
          <p:cNvPr id="9" name="Footer Placeholder 5">
            <a:extLst>
              <a:ext uri="{FF2B5EF4-FFF2-40B4-BE49-F238E27FC236}">
                <a16:creationId xmlns:a16="http://schemas.microsoft.com/office/drawing/2014/main" id="{16B4AA21-986E-42AD-967B-2BF9803534A9}"/>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Tree>
    <p:extLst>
      <p:ext uri="{BB962C8B-B14F-4D97-AF65-F5344CB8AC3E}">
        <p14:creationId xmlns:p14="http://schemas.microsoft.com/office/powerpoint/2010/main" val="38801586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4"/>
          <p:cNvSpPr>
            <a:spLocks noGrp="1"/>
          </p:cNvSpPr>
          <p:nvPr>
            <p:ph type="title"/>
          </p:nvPr>
        </p:nvSpPr>
        <p:spPr>
          <a:xfrm>
            <a:off x="0" y="405115"/>
            <a:ext cx="9144000" cy="389017"/>
          </a:xfrm>
        </p:spPr>
        <p:txBody>
          <a:bodyPr>
            <a:normAutofit/>
          </a:bodyPr>
          <a:lstStyle/>
          <a:p>
            <a:pPr algn="ctr"/>
            <a:r>
              <a:rPr lang="en-GB" dirty="0">
                <a:solidFill>
                  <a:srgbClr val="FF0000"/>
                </a:solidFill>
              </a:rPr>
              <a:t>E</a:t>
            </a:r>
            <a:r>
              <a:rPr lang="en-GB" dirty="0">
                <a:solidFill>
                  <a:srgbClr val="00B050"/>
                </a:solidFill>
              </a:rPr>
              <a:t>S</a:t>
            </a:r>
            <a:r>
              <a:rPr lang="en-GB" dirty="0">
                <a:solidFill>
                  <a:srgbClr val="0070C0"/>
                </a:solidFill>
              </a:rPr>
              <a:t>T</a:t>
            </a:r>
            <a:r>
              <a:rPr lang="en-GB" dirty="0"/>
              <a:t>IMO – illustrative results</a:t>
            </a:r>
          </a:p>
        </p:txBody>
      </p:sp>
      <p:sp>
        <p:nvSpPr>
          <p:cNvPr id="5" name="TextBox 4"/>
          <p:cNvSpPr txBox="1"/>
          <p:nvPr/>
        </p:nvSpPr>
        <p:spPr>
          <a:xfrm>
            <a:off x="1061832" y="1094422"/>
            <a:ext cx="6866016" cy="3216265"/>
          </a:xfrm>
          <a:prstGeom prst="rect">
            <a:avLst/>
          </a:prstGeom>
          <a:noFill/>
        </p:spPr>
        <p:txBody>
          <a:bodyPr wrap="square" rtlCol="0">
            <a:spAutoFit/>
          </a:bodyPr>
          <a:lstStyle/>
          <a:p>
            <a:endParaRPr lang="en-GB" b="1" dirty="0"/>
          </a:p>
          <a:p>
            <a:r>
              <a:rPr lang="en-GB" b="1" dirty="0"/>
              <a:t>NB: </a:t>
            </a:r>
            <a:r>
              <a:rPr lang="en-GB" sz="1500" b="1" dirty="0"/>
              <a:t>The results are to illustrate some of the functionality of </a:t>
            </a:r>
            <a:r>
              <a:rPr lang="en-GB" sz="1500" b="1" dirty="0">
                <a:solidFill>
                  <a:srgbClr val="FF0000"/>
                </a:solidFill>
              </a:rPr>
              <a:t>E</a:t>
            </a:r>
            <a:r>
              <a:rPr lang="en-GB" sz="1500" b="1" dirty="0">
                <a:solidFill>
                  <a:srgbClr val="00B050"/>
                </a:solidFill>
              </a:rPr>
              <a:t>S</a:t>
            </a:r>
            <a:r>
              <a:rPr lang="en-GB" sz="1500" b="1" dirty="0">
                <a:solidFill>
                  <a:srgbClr val="0070C0"/>
                </a:solidFill>
              </a:rPr>
              <a:t>T</a:t>
            </a:r>
            <a:r>
              <a:rPr lang="en-GB" sz="1500" b="1" dirty="0"/>
              <a:t>IMO using different scenarios and meteorology.</a:t>
            </a:r>
            <a:r>
              <a:rPr lang="en-GB" sz="1600" dirty="0"/>
              <a:t> </a:t>
            </a:r>
            <a:r>
              <a:rPr lang="en-GB" sz="1600" b="1" dirty="0"/>
              <a:t>These are not related to the heat scenarios.</a:t>
            </a:r>
            <a:endParaRPr lang="en-GB" sz="1500" b="1" dirty="0"/>
          </a:p>
          <a:p>
            <a:endParaRPr lang="en-GB" sz="1500" b="1" dirty="0"/>
          </a:p>
          <a:p>
            <a:r>
              <a:rPr lang="en-GB" sz="1500" b="1" dirty="0"/>
              <a:t>Flows in countries differ at any universal time (UTC: </a:t>
            </a:r>
            <a:r>
              <a:rPr lang="en-US" sz="1600" b="1" dirty="0"/>
              <a:t>Coordinated Universal Time</a:t>
            </a:r>
            <a:r>
              <a:rPr lang="en-GB" sz="1500" b="1" dirty="0"/>
              <a:t>) because of different:</a:t>
            </a:r>
          </a:p>
          <a:p>
            <a:pPr marL="257175" indent="-257175">
              <a:buFont typeface="Arial" panose="020B0604020202020204" pitchFamily="34" charset="0"/>
              <a:buChar char="•"/>
            </a:pPr>
            <a:r>
              <a:rPr lang="en-GB" sz="1500" dirty="0"/>
              <a:t>Local times and therefore activity</a:t>
            </a:r>
          </a:p>
          <a:p>
            <a:pPr marL="257175" indent="-257175">
              <a:buFont typeface="Arial" panose="020B0604020202020204" pitchFamily="34" charset="0"/>
              <a:buChar char="•"/>
            </a:pPr>
            <a:r>
              <a:rPr lang="en-GB" sz="1500" dirty="0"/>
              <a:t>Service demands </a:t>
            </a:r>
          </a:p>
          <a:p>
            <a:pPr marL="257175" indent="-257175">
              <a:buFont typeface="Arial" panose="020B0604020202020204" pitchFamily="34" charset="0"/>
              <a:buChar char="•"/>
            </a:pPr>
            <a:r>
              <a:rPr lang="en-GB" sz="1500" dirty="0"/>
              <a:t>Weather</a:t>
            </a:r>
          </a:p>
          <a:p>
            <a:pPr marL="257175" indent="-257175">
              <a:buFont typeface="Arial" panose="020B0604020202020204" pitchFamily="34" charset="0"/>
              <a:buChar char="•"/>
            </a:pPr>
            <a:r>
              <a:rPr lang="en-GB" sz="1500" dirty="0"/>
              <a:t>Energy mix at consumer, intermediate and primary stages</a:t>
            </a:r>
          </a:p>
          <a:p>
            <a:pPr marL="257175" indent="-257175">
              <a:buFont typeface="Arial" panose="020B0604020202020204" pitchFamily="34" charset="0"/>
              <a:buChar char="•"/>
            </a:pPr>
            <a:r>
              <a:rPr lang="en-GB" sz="1500" dirty="0"/>
              <a:t>Storage levels</a:t>
            </a:r>
          </a:p>
          <a:p>
            <a:pPr marL="257175" indent="-257175">
              <a:buFont typeface="Arial" panose="020B0604020202020204" pitchFamily="34" charset="0"/>
              <a:buChar char="•"/>
            </a:pPr>
            <a:r>
              <a:rPr lang="en-GB" sz="1500" dirty="0"/>
              <a:t>International electricity trade</a:t>
            </a:r>
          </a:p>
          <a:p>
            <a:endParaRPr lang="en-GB" sz="1500" dirty="0"/>
          </a:p>
        </p:txBody>
      </p:sp>
      <p:sp>
        <p:nvSpPr>
          <p:cNvPr id="6" name="Slide Number Placeholder 5"/>
          <p:cNvSpPr>
            <a:spLocks noGrp="1"/>
          </p:cNvSpPr>
          <p:nvPr>
            <p:ph type="sldNum" sz="quarter" idx="4"/>
          </p:nvPr>
        </p:nvSpPr>
        <p:spPr/>
        <p:txBody>
          <a:bodyPr/>
          <a:lstStyle/>
          <a:p>
            <a:fld id="{B5B62F09-BE78-43CC-8BA1-A85FC91239C1}" type="slidenum">
              <a:rPr lang="en-GB" smtClean="0"/>
              <a:pPr/>
              <a:t>72</a:t>
            </a:fld>
            <a:endParaRPr lang="en-GB" dirty="0"/>
          </a:p>
        </p:txBody>
      </p:sp>
      <p:sp>
        <p:nvSpPr>
          <p:cNvPr id="8" name="Footer Placeholder 5">
            <a:extLst>
              <a:ext uri="{FF2B5EF4-FFF2-40B4-BE49-F238E27FC236}">
                <a16:creationId xmlns:a16="http://schemas.microsoft.com/office/drawing/2014/main" id="{04EDD211-1A9A-4FE0-AE4A-17ED1DE84D92}"/>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Tree>
    <p:extLst>
      <p:ext uri="{BB962C8B-B14F-4D97-AF65-F5344CB8AC3E}">
        <p14:creationId xmlns:p14="http://schemas.microsoft.com/office/powerpoint/2010/main" val="26534411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F7898-8CB6-4AD0-881D-362094314742}"/>
              </a:ext>
            </a:extLst>
          </p:cNvPr>
          <p:cNvSpPr>
            <a:spLocks noGrp="1"/>
          </p:cNvSpPr>
          <p:nvPr>
            <p:ph type="title"/>
          </p:nvPr>
        </p:nvSpPr>
        <p:spPr>
          <a:xfrm>
            <a:off x="1412067" y="360139"/>
            <a:ext cx="7245044" cy="799386"/>
          </a:xfrm>
        </p:spPr>
        <p:txBody>
          <a:bodyPr/>
          <a:lstStyle/>
          <a:p>
            <a:r>
              <a:rPr lang="en-GB" dirty="0"/>
              <a:t>District heat supply in DH scenario – 2010 meteorology </a:t>
            </a:r>
          </a:p>
        </p:txBody>
      </p:sp>
      <p:sp>
        <p:nvSpPr>
          <p:cNvPr id="6" name="Slide Number Placeholder 5"/>
          <p:cNvSpPr>
            <a:spLocks noGrp="1"/>
          </p:cNvSpPr>
          <p:nvPr>
            <p:ph type="sldNum" sz="quarter" idx="4294967295"/>
          </p:nvPr>
        </p:nvSpPr>
        <p:spPr>
          <a:xfrm>
            <a:off x="8709498" y="4829322"/>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73</a:t>
            </a:fld>
            <a:endParaRPr lang="en-GB" dirty="0"/>
          </a:p>
        </p:txBody>
      </p:sp>
      <p:sp>
        <p:nvSpPr>
          <p:cNvPr id="12" name="Title 2">
            <a:extLst>
              <a:ext uri="{FF2B5EF4-FFF2-40B4-BE49-F238E27FC236}">
                <a16:creationId xmlns:a16="http://schemas.microsoft.com/office/drawing/2014/main" id="{A67034EE-506E-48CF-8DAE-D1C0C041592E}"/>
              </a:ext>
            </a:extLst>
          </p:cNvPr>
          <p:cNvSpPr txBox="1">
            <a:spLocks/>
          </p:cNvSpPr>
          <p:nvPr/>
        </p:nvSpPr>
        <p:spPr bwMode="auto">
          <a:xfrm>
            <a:off x="856211" y="1206085"/>
            <a:ext cx="4149394" cy="525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1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a:lstStyle>
          <a:p>
            <a:r>
              <a:rPr lang="en-GB" sz="1400" b="1" kern="0" dirty="0">
                <a:solidFill>
                  <a:schemeClr val="tx1"/>
                </a:solidFill>
              </a:rPr>
              <a:t>District heat can dynamically switch between:</a:t>
            </a:r>
          </a:p>
          <a:p>
            <a:r>
              <a:rPr lang="en-GB" sz="1400" kern="0" dirty="0">
                <a:solidFill>
                  <a:schemeClr val="tx1"/>
                </a:solidFill>
              </a:rPr>
              <a:t>Heat pumps  -  CHP  -  Boilers  -  Heat storage</a:t>
            </a:r>
          </a:p>
          <a:p>
            <a:r>
              <a:rPr lang="en-GB" sz="1400" b="1" kern="0" dirty="0">
                <a:solidFill>
                  <a:schemeClr val="tx1"/>
                </a:solidFill>
              </a:rPr>
              <a:t>and so help manage the wider energy system</a:t>
            </a:r>
          </a:p>
        </p:txBody>
      </p:sp>
      <p:pic>
        <p:nvPicPr>
          <p:cNvPr id="5" name="Picture 4" descr="A screenshot of a cell phone&#10;&#10;Description automatically generated">
            <a:extLst>
              <a:ext uri="{FF2B5EF4-FFF2-40B4-BE49-F238E27FC236}">
                <a16:creationId xmlns:a16="http://schemas.microsoft.com/office/drawing/2014/main" id="{F4214B74-9954-4A54-8A2A-FA1AEE6DA583}"/>
              </a:ext>
            </a:extLst>
          </p:cNvPr>
          <p:cNvPicPr>
            <a:picLocks noChangeAspect="1"/>
          </p:cNvPicPr>
          <p:nvPr/>
        </p:nvPicPr>
        <p:blipFill>
          <a:blip r:embed="rId3"/>
          <a:stretch>
            <a:fillRect/>
          </a:stretch>
        </p:blipFill>
        <p:spPr>
          <a:xfrm>
            <a:off x="910919" y="2062172"/>
            <a:ext cx="5122011" cy="2561006"/>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1FA576B2-648A-40DA-9581-EF690A71E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4013" b="5900"/>
          <a:stretch/>
        </p:blipFill>
        <p:spPr>
          <a:xfrm>
            <a:off x="5615115" y="1172550"/>
            <a:ext cx="2804458" cy="1736463"/>
          </a:xfrm>
          <a:prstGeom prst="rect">
            <a:avLst/>
          </a:prstGeom>
        </p:spPr>
      </p:pic>
      <p:sp>
        <p:nvSpPr>
          <p:cNvPr id="7" name="Footer Placeholder 5">
            <a:extLst>
              <a:ext uri="{FF2B5EF4-FFF2-40B4-BE49-F238E27FC236}">
                <a16:creationId xmlns:a16="http://schemas.microsoft.com/office/drawing/2014/main" id="{46035052-984C-4930-BA1A-E5DC20EC125E}"/>
              </a:ext>
            </a:extLst>
          </p:cNvPr>
          <p:cNvSpPr txBox="1">
            <a:spLocks/>
          </p:cNvSpPr>
          <p:nvPr/>
        </p:nvSpPr>
        <p:spPr>
          <a:xfrm>
            <a:off x="6872310" y="4623178"/>
            <a:ext cx="2429087"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b="1" dirty="0">
                <a:solidFill>
                  <a:schemeClr val="tx1">
                    <a:alpha val="70000"/>
                  </a:schemeClr>
                </a:solidFill>
              </a:rPr>
              <a:t>UCL Energy Institute: </a:t>
            </a:r>
            <a:r>
              <a:rPr lang="en-GB" sz="800" b="1" dirty="0">
                <a:solidFill>
                  <a:srgbClr val="FF0000">
                    <a:alpha val="70000"/>
                  </a:srgbClr>
                </a:solidFill>
              </a:rPr>
              <a:t>Energy</a:t>
            </a:r>
            <a:r>
              <a:rPr lang="en-GB" sz="800" b="1" dirty="0">
                <a:solidFill>
                  <a:srgbClr val="00B050">
                    <a:alpha val="70000"/>
                  </a:srgbClr>
                </a:solidFill>
              </a:rPr>
              <a:t>Space</a:t>
            </a:r>
            <a:r>
              <a:rPr lang="en-GB" sz="800" b="1" dirty="0">
                <a:solidFill>
                  <a:srgbClr val="0070C0">
                    <a:alpha val="70000"/>
                  </a:srgbClr>
                </a:solidFill>
              </a:rPr>
              <a:t>Time</a:t>
            </a:r>
            <a:r>
              <a:rPr lang="en-GB" sz="800" dirty="0">
                <a:solidFill>
                  <a:schemeClr val="tx1">
                    <a:alpha val="50000"/>
                  </a:schemeClr>
                </a:solidFill>
              </a:rPr>
              <a:t> group</a:t>
            </a:r>
            <a:endParaRPr lang="en-GB" sz="1000" dirty="0">
              <a:solidFill>
                <a:schemeClr val="tx1">
                  <a:alpha val="50000"/>
                </a:schemeClr>
              </a:solidFill>
            </a:endParaRPr>
          </a:p>
        </p:txBody>
      </p:sp>
      <p:sp>
        <p:nvSpPr>
          <p:cNvPr id="8" name="Footer Placeholder 5">
            <a:extLst>
              <a:ext uri="{FF2B5EF4-FFF2-40B4-BE49-F238E27FC236}">
                <a16:creationId xmlns:a16="http://schemas.microsoft.com/office/drawing/2014/main" id="{8F678D77-A926-49D1-BC8C-19CCD70EB8F9}"/>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Tree>
    <p:extLst>
      <p:ext uri="{BB962C8B-B14F-4D97-AF65-F5344CB8AC3E}">
        <p14:creationId xmlns:p14="http://schemas.microsoft.com/office/powerpoint/2010/main" val="26751639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Picture 14"/>
          <p:cNvPicPr/>
          <p:nvPr/>
        </p:nvPicPr>
        <p:blipFill>
          <a:blip r:embed="rId3"/>
          <a:stretch/>
        </p:blipFill>
        <p:spPr>
          <a:xfrm>
            <a:off x="4139910" y="995085"/>
            <a:ext cx="3479220" cy="1739340"/>
          </a:xfrm>
          <a:prstGeom prst="rect">
            <a:avLst/>
          </a:prstGeom>
          <a:ln>
            <a:noFill/>
          </a:ln>
        </p:spPr>
      </p:pic>
      <p:sp>
        <p:nvSpPr>
          <p:cNvPr id="251" name="CustomShape 1"/>
          <p:cNvSpPr/>
          <p:nvPr/>
        </p:nvSpPr>
        <p:spPr>
          <a:xfrm>
            <a:off x="1143000" y="0"/>
            <a:ext cx="6857190" cy="270"/>
          </a:xfrm>
          <a:prstGeom prst="rect">
            <a:avLst/>
          </a:prstGeom>
          <a:noFill/>
          <a:ln>
            <a:noFill/>
          </a:ln>
        </p:spPr>
        <p:style>
          <a:lnRef idx="0">
            <a:scrgbClr r="0" g="0" b="0"/>
          </a:lnRef>
          <a:fillRef idx="0">
            <a:scrgbClr r="0" g="0" b="0"/>
          </a:fillRef>
          <a:effectRef idx="0">
            <a:scrgbClr r="0" g="0" b="0"/>
          </a:effectRef>
          <a:fontRef idx="minor"/>
        </p:style>
      </p:sp>
      <p:sp>
        <p:nvSpPr>
          <p:cNvPr id="252" name="CustomShape 2"/>
          <p:cNvSpPr/>
          <p:nvPr/>
        </p:nvSpPr>
        <p:spPr>
          <a:xfrm>
            <a:off x="2477340" y="2463210"/>
            <a:ext cx="6857190" cy="270"/>
          </a:xfrm>
          <a:prstGeom prst="rect">
            <a:avLst/>
          </a:prstGeom>
          <a:noFill/>
          <a:ln>
            <a:noFill/>
          </a:ln>
        </p:spPr>
        <p:style>
          <a:lnRef idx="0">
            <a:scrgbClr r="0" g="0" b="0"/>
          </a:lnRef>
          <a:fillRef idx="0">
            <a:scrgbClr r="0" g="0" b="0"/>
          </a:fillRef>
          <a:effectRef idx="0">
            <a:scrgbClr r="0" g="0" b="0"/>
          </a:effectRef>
          <a:fontRef idx="minor"/>
        </p:style>
      </p:sp>
      <p:sp>
        <p:nvSpPr>
          <p:cNvPr id="254" name="CustomShape 4"/>
          <p:cNvSpPr/>
          <p:nvPr/>
        </p:nvSpPr>
        <p:spPr>
          <a:xfrm>
            <a:off x="5096925" y="2937330"/>
            <a:ext cx="2026350" cy="432000"/>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lstStyle/>
          <a:p>
            <a:pPr>
              <a:lnSpc>
                <a:spcPct val="100000"/>
              </a:lnSpc>
            </a:pPr>
            <a:r>
              <a:rPr lang="en-GB" sz="1200" b="1" spc="-1" dirty="0">
                <a:solidFill>
                  <a:srgbClr val="000000"/>
                </a:solidFill>
                <a:latin typeface="Calibri"/>
                <a:ea typeface="DejaVu Sans"/>
              </a:rPr>
              <a:t>Extreme weather (2010)</a:t>
            </a:r>
            <a:endParaRPr lang="en-GB" sz="1200" spc="-1" dirty="0">
              <a:latin typeface="Arial"/>
            </a:endParaRPr>
          </a:p>
        </p:txBody>
      </p:sp>
      <p:sp>
        <p:nvSpPr>
          <p:cNvPr id="255" name="CustomShape 5"/>
          <p:cNvSpPr/>
          <p:nvPr/>
        </p:nvSpPr>
        <p:spPr>
          <a:xfrm>
            <a:off x="5096925" y="814962"/>
            <a:ext cx="2121120" cy="250020"/>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lstStyle/>
          <a:p>
            <a:pPr>
              <a:lnSpc>
                <a:spcPct val="100000"/>
              </a:lnSpc>
            </a:pPr>
            <a:r>
              <a:rPr lang="en-GB" sz="1200" b="1" spc="-1" dirty="0">
                <a:solidFill>
                  <a:srgbClr val="000000"/>
                </a:solidFill>
                <a:latin typeface="Calibri"/>
                <a:ea typeface="DejaVu Sans"/>
              </a:rPr>
              <a:t>Typical weather (2004)</a:t>
            </a:r>
            <a:endParaRPr lang="en-GB" sz="1200" spc="-1" dirty="0">
              <a:latin typeface="Arial"/>
            </a:endParaRPr>
          </a:p>
        </p:txBody>
      </p:sp>
      <p:pic>
        <p:nvPicPr>
          <p:cNvPr id="256" name="Picture 11"/>
          <p:cNvPicPr/>
          <p:nvPr/>
        </p:nvPicPr>
        <p:blipFill>
          <a:blip r:embed="rId4"/>
          <a:stretch/>
        </p:blipFill>
        <p:spPr>
          <a:xfrm>
            <a:off x="4790775" y="2692839"/>
            <a:ext cx="384750" cy="572400"/>
          </a:xfrm>
          <a:prstGeom prst="rect">
            <a:avLst/>
          </a:prstGeom>
          <a:ln>
            <a:noFill/>
          </a:ln>
        </p:spPr>
      </p:pic>
      <p:sp>
        <p:nvSpPr>
          <p:cNvPr id="257" name="CustomShape 6"/>
          <p:cNvSpPr/>
          <p:nvPr/>
        </p:nvSpPr>
        <p:spPr>
          <a:xfrm>
            <a:off x="505259" y="939972"/>
            <a:ext cx="3330144" cy="3807664"/>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lstStyle/>
          <a:p>
            <a:pPr>
              <a:lnSpc>
                <a:spcPct val="100000"/>
              </a:lnSpc>
            </a:pPr>
            <a:r>
              <a:rPr lang="en-GB" sz="1200" spc="-1" dirty="0">
                <a:solidFill>
                  <a:srgbClr val="000000"/>
                </a:solidFill>
                <a:latin typeface="Calibri"/>
                <a:ea typeface="DejaVu Sans"/>
              </a:rPr>
              <a:t>Vehicles are buildings on wheels and need heating and cooling like buildings, which affects their total demands and system efficiencies. </a:t>
            </a:r>
            <a:r>
              <a:rPr lang="en-GB" sz="1200" dirty="0">
                <a:solidFill>
                  <a:srgbClr val="FF0000"/>
                </a:solidFill>
              </a:rPr>
              <a:t>E</a:t>
            </a:r>
            <a:r>
              <a:rPr lang="en-GB" sz="1200" dirty="0">
                <a:solidFill>
                  <a:srgbClr val="00B050"/>
                </a:solidFill>
              </a:rPr>
              <a:t>S</a:t>
            </a:r>
            <a:r>
              <a:rPr lang="en-GB" sz="1200" dirty="0">
                <a:solidFill>
                  <a:srgbClr val="0070C0"/>
                </a:solidFill>
              </a:rPr>
              <a:t>T</a:t>
            </a:r>
            <a:r>
              <a:rPr lang="en-GB" sz="1200" dirty="0"/>
              <a:t>IMO includes a model of the effect of weather on EV demand.</a:t>
            </a:r>
            <a:endParaRPr lang="en-GB" sz="1200" spc="-1" dirty="0">
              <a:solidFill>
                <a:srgbClr val="000000"/>
              </a:solidFill>
              <a:latin typeface="Calibri"/>
              <a:ea typeface="DejaVu Sans"/>
            </a:endParaRPr>
          </a:p>
          <a:p>
            <a:pPr>
              <a:lnSpc>
                <a:spcPct val="100000"/>
              </a:lnSpc>
            </a:pPr>
            <a:endParaRPr lang="en-GB" sz="1200" spc="-1" dirty="0">
              <a:solidFill>
                <a:srgbClr val="000000"/>
              </a:solidFill>
              <a:latin typeface="Calibri"/>
              <a:ea typeface="DejaVu Sans"/>
            </a:endParaRPr>
          </a:p>
          <a:p>
            <a:pPr>
              <a:lnSpc>
                <a:spcPct val="100000"/>
              </a:lnSpc>
            </a:pPr>
            <a:r>
              <a:rPr lang="en-GB" sz="1200" spc="-1" dirty="0">
                <a:solidFill>
                  <a:srgbClr val="000000"/>
                </a:solidFill>
                <a:latin typeface="Calibri"/>
                <a:ea typeface="DejaVu Sans"/>
              </a:rPr>
              <a:t>In case of extreme weather events – like low winds and low temperatures – renewable generation could be low for several days and might not be able to meet electricity demand. The plots on the right show how social and weather patterns heavily influence a future UK energy system in 2030. </a:t>
            </a:r>
            <a:endParaRPr lang="en-GB" sz="1200" spc="-1" dirty="0">
              <a:latin typeface="Arial"/>
            </a:endParaRPr>
          </a:p>
          <a:p>
            <a:pPr>
              <a:lnSpc>
                <a:spcPct val="100000"/>
              </a:lnSpc>
            </a:pPr>
            <a:endParaRPr lang="en-GB" sz="1200" spc="-1" dirty="0">
              <a:latin typeface="Arial"/>
            </a:endParaRPr>
          </a:p>
          <a:p>
            <a:pPr>
              <a:lnSpc>
                <a:spcPct val="100000"/>
              </a:lnSpc>
            </a:pPr>
            <a:endParaRPr lang="en-GB" sz="1200" spc="-1" dirty="0">
              <a:latin typeface="Arial"/>
            </a:endParaRPr>
          </a:p>
          <a:p>
            <a:pPr>
              <a:lnSpc>
                <a:spcPct val="100000"/>
              </a:lnSpc>
            </a:pPr>
            <a:r>
              <a:rPr lang="en-GB" sz="1200" spc="-1" dirty="0">
                <a:solidFill>
                  <a:srgbClr val="000000"/>
                </a:solidFill>
                <a:latin typeface="Calibri"/>
                <a:ea typeface="DejaVu Sans"/>
              </a:rPr>
              <a:t>During the 10 days in December shown by the plots, in a typical winter weather (as in 2004), EV batteries were fully charged (light blue area). During extreme weather (as in 2010), EV batteries would be left almost empty for several days in a row.</a:t>
            </a:r>
            <a:endParaRPr lang="en-GB" sz="1200" spc="-1" dirty="0">
              <a:latin typeface="Arial"/>
            </a:endParaRPr>
          </a:p>
        </p:txBody>
      </p:sp>
      <p:pic>
        <p:nvPicPr>
          <p:cNvPr id="259" name="Picture 10"/>
          <p:cNvPicPr/>
          <p:nvPr/>
        </p:nvPicPr>
        <p:blipFill>
          <a:blip r:embed="rId5"/>
          <a:stretch/>
        </p:blipFill>
        <p:spPr>
          <a:xfrm>
            <a:off x="4737243" y="510402"/>
            <a:ext cx="329130" cy="554580"/>
          </a:xfrm>
          <a:prstGeom prst="rect">
            <a:avLst/>
          </a:prstGeom>
          <a:ln>
            <a:noFill/>
          </a:ln>
        </p:spPr>
      </p:pic>
      <p:sp>
        <p:nvSpPr>
          <p:cNvPr id="2" name="Title 1"/>
          <p:cNvSpPr>
            <a:spLocks noGrp="1"/>
          </p:cNvSpPr>
          <p:nvPr>
            <p:ph type="title"/>
          </p:nvPr>
        </p:nvSpPr>
        <p:spPr>
          <a:xfrm>
            <a:off x="253170" y="249668"/>
            <a:ext cx="9144000" cy="389017"/>
          </a:xfrm>
        </p:spPr>
        <p:txBody>
          <a:bodyPr>
            <a:normAutofit/>
          </a:bodyPr>
          <a:lstStyle/>
          <a:p>
            <a:pPr algn="ctr"/>
            <a:r>
              <a:rPr lang="en-GB" dirty="0">
                <a:solidFill>
                  <a:srgbClr val="FF0000"/>
                </a:solidFill>
              </a:rPr>
              <a:t>E</a:t>
            </a:r>
            <a:r>
              <a:rPr lang="en-GB" dirty="0">
                <a:solidFill>
                  <a:srgbClr val="00B050"/>
                </a:solidFill>
              </a:rPr>
              <a:t>S</a:t>
            </a:r>
            <a:r>
              <a:rPr lang="en-GB" dirty="0">
                <a:solidFill>
                  <a:srgbClr val="0070C0"/>
                </a:solidFill>
              </a:rPr>
              <a:t>T</a:t>
            </a:r>
            <a:r>
              <a:rPr lang="en-GB" dirty="0"/>
              <a:t>IMO – weather impact on battery electric vehicles (2030)</a:t>
            </a:r>
          </a:p>
        </p:txBody>
      </p:sp>
      <p:sp>
        <p:nvSpPr>
          <p:cNvPr id="6" name="Slide Number Placeholder 5"/>
          <p:cNvSpPr>
            <a:spLocks noGrp="1"/>
          </p:cNvSpPr>
          <p:nvPr>
            <p:ph type="sldNum" sz="quarter" idx="4"/>
          </p:nvPr>
        </p:nvSpPr>
        <p:spPr/>
        <p:txBody>
          <a:bodyPr/>
          <a:lstStyle/>
          <a:p>
            <a:fld id="{B5B62F09-BE78-43CC-8BA1-A85FC91239C1}" type="slidenum">
              <a:rPr lang="en-GB" smtClean="0"/>
              <a:pPr/>
              <a:t>74</a:t>
            </a:fld>
            <a:endParaRPr lang="en-GB" dirty="0"/>
          </a:p>
        </p:txBody>
      </p:sp>
      <p:pic>
        <p:nvPicPr>
          <p:cNvPr id="250" name="Picture 15"/>
          <p:cNvPicPr/>
          <p:nvPr/>
        </p:nvPicPr>
        <p:blipFill>
          <a:blip r:embed="rId6"/>
          <a:stretch/>
        </p:blipFill>
        <p:spPr>
          <a:xfrm>
            <a:off x="4181760" y="3223530"/>
            <a:ext cx="3437370" cy="1718550"/>
          </a:xfrm>
          <a:prstGeom prst="rect">
            <a:avLst/>
          </a:prstGeom>
          <a:ln>
            <a:noFill/>
          </a:ln>
        </p:spPr>
      </p:pic>
      <p:sp>
        <p:nvSpPr>
          <p:cNvPr id="15" name="Footer Placeholder 5">
            <a:extLst>
              <a:ext uri="{FF2B5EF4-FFF2-40B4-BE49-F238E27FC236}">
                <a16:creationId xmlns:a16="http://schemas.microsoft.com/office/drawing/2014/main" id="{D813D738-6D79-41B6-9E9C-E17B1EFB0413}"/>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Tree>
    <p:extLst>
      <p:ext uri="{BB962C8B-B14F-4D97-AF65-F5344CB8AC3E}">
        <p14:creationId xmlns:p14="http://schemas.microsoft.com/office/powerpoint/2010/main" val="423365503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489339"/>
            <a:ext cx="6002101" cy="1846800"/>
          </a:xfrm>
          <a:prstGeom prst="rect">
            <a:avLst/>
          </a:prstGeom>
        </p:spPr>
      </p:pic>
      <p:sp>
        <p:nvSpPr>
          <p:cNvPr id="3" name="Title 2"/>
          <p:cNvSpPr>
            <a:spLocks noGrp="1"/>
          </p:cNvSpPr>
          <p:nvPr>
            <p:ph type="title"/>
          </p:nvPr>
        </p:nvSpPr>
        <p:spPr/>
        <p:txBody>
          <a:bodyPr/>
          <a:lstStyle/>
          <a:p>
            <a:pPr algn="ctr"/>
            <a:r>
              <a:rPr lang="en-GB" dirty="0">
                <a:solidFill>
                  <a:srgbClr val="FF0000"/>
                </a:solidFill>
              </a:rPr>
              <a:t>E</a:t>
            </a:r>
            <a:r>
              <a:rPr lang="en-GB" dirty="0">
                <a:solidFill>
                  <a:srgbClr val="00B050"/>
                </a:solidFill>
              </a:rPr>
              <a:t>S</a:t>
            </a:r>
            <a:r>
              <a:rPr lang="en-GB" dirty="0">
                <a:solidFill>
                  <a:srgbClr val="0070C0"/>
                </a:solidFill>
              </a:rPr>
              <a:t>T</a:t>
            </a:r>
            <a:r>
              <a:rPr lang="en-GB" dirty="0"/>
              <a:t>IMO – district heating (hourly simulation for one month)</a:t>
            </a:r>
          </a:p>
        </p:txBody>
      </p:sp>
      <p:sp>
        <p:nvSpPr>
          <p:cNvPr id="11" name="Rectangle 10"/>
          <p:cNvSpPr/>
          <p:nvPr/>
        </p:nvSpPr>
        <p:spPr>
          <a:xfrm>
            <a:off x="1143000" y="844592"/>
            <a:ext cx="6858000" cy="646331"/>
          </a:xfrm>
          <a:prstGeom prst="rect">
            <a:avLst/>
          </a:prstGeom>
        </p:spPr>
        <p:txBody>
          <a:bodyPr wrap="square">
            <a:spAutoFit/>
          </a:bodyPr>
          <a:lstStyle/>
          <a:p>
            <a:r>
              <a:rPr lang="en-GB" sz="1200" dirty="0"/>
              <a:t>Shows heat demand and heat pump, CHP, and boiler heat input varying with demand level and renewable surplus. District heat a valuable subsystem for managing larger system. Flows are different in GBR and FRA because of local time difference  and weather.</a:t>
            </a:r>
          </a:p>
        </p:txBody>
      </p:sp>
      <p:sp>
        <p:nvSpPr>
          <p:cNvPr id="7" name="Slide Number Placeholder 6"/>
          <p:cNvSpPr>
            <a:spLocks noGrp="1"/>
          </p:cNvSpPr>
          <p:nvPr>
            <p:ph type="sldNum" sz="quarter" idx="4"/>
          </p:nvPr>
        </p:nvSpPr>
        <p:spPr/>
        <p:txBody>
          <a:bodyPr/>
          <a:lstStyle/>
          <a:p>
            <a:fld id="{B5B62F09-BE78-43CC-8BA1-A85FC91239C1}" type="slidenum">
              <a:rPr lang="en-GB" smtClean="0"/>
              <a:pPr/>
              <a:t>75</a:t>
            </a:fld>
            <a:endParaRPr lang="en-GB"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1" y="3283954"/>
            <a:ext cx="6002101" cy="1846800"/>
          </a:xfrm>
          <a:prstGeom prst="rect">
            <a:avLst/>
          </a:prstGeom>
        </p:spPr>
      </p:pic>
      <p:sp>
        <p:nvSpPr>
          <p:cNvPr id="10" name="Footer Placeholder 5">
            <a:extLst>
              <a:ext uri="{FF2B5EF4-FFF2-40B4-BE49-F238E27FC236}">
                <a16:creationId xmlns:a16="http://schemas.microsoft.com/office/drawing/2014/main" id="{1E55D2C5-CF65-4B80-8A15-ACEFE5BB63A7}"/>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Tree>
    <p:extLst>
      <p:ext uri="{BB962C8B-B14F-4D97-AF65-F5344CB8AC3E}">
        <p14:creationId xmlns:p14="http://schemas.microsoft.com/office/powerpoint/2010/main" val="1370697966"/>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4687"/>
          <a:stretch/>
        </p:blipFill>
        <p:spPr>
          <a:xfrm>
            <a:off x="1142998" y="3242412"/>
            <a:ext cx="5754293" cy="1857629"/>
          </a:xfrm>
          <a:prstGeom prst="rect">
            <a:avLst/>
          </a:prstGeom>
        </p:spPr>
      </p:pic>
      <p:sp>
        <p:nvSpPr>
          <p:cNvPr id="3" name="Title 2"/>
          <p:cNvSpPr>
            <a:spLocks noGrp="1"/>
          </p:cNvSpPr>
          <p:nvPr>
            <p:ph type="title"/>
          </p:nvPr>
        </p:nvSpPr>
        <p:spPr/>
        <p:txBody>
          <a:bodyPr/>
          <a:lstStyle/>
          <a:p>
            <a:pPr algn="ctr"/>
            <a:r>
              <a:rPr lang="en-GB" dirty="0">
                <a:solidFill>
                  <a:srgbClr val="FF0000"/>
                </a:solidFill>
              </a:rPr>
              <a:t>E</a:t>
            </a:r>
            <a:r>
              <a:rPr lang="en-GB" dirty="0">
                <a:solidFill>
                  <a:srgbClr val="00B050"/>
                </a:solidFill>
              </a:rPr>
              <a:t>S</a:t>
            </a:r>
            <a:r>
              <a:rPr lang="en-GB" dirty="0">
                <a:solidFill>
                  <a:srgbClr val="0070C0"/>
                </a:solidFill>
              </a:rPr>
              <a:t>T</a:t>
            </a:r>
            <a:r>
              <a:rPr lang="en-GB" dirty="0"/>
              <a:t>IMO – district heating (annual sum)</a:t>
            </a:r>
          </a:p>
        </p:txBody>
      </p:sp>
      <p:sp>
        <p:nvSpPr>
          <p:cNvPr id="11" name="Rectangle 10"/>
          <p:cNvSpPr/>
          <p:nvPr/>
        </p:nvSpPr>
        <p:spPr>
          <a:xfrm>
            <a:off x="1143000" y="917368"/>
            <a:ext cx="6858000" cy="415498"/>
          </a:xfrm>
          <a:prstGeom prst="rect">
            <a:avLst/>
          </a:prstGeom>
        </p:spPr>
        <p:txBody>
          <a:bodyPr wrap="square">
            <a:spAutoFit/>
          </a:bodyPr>
          <a:lstStyle/>
          <a:p>
            <a:r>
              <a:rPr lang="en-GB" sz="1050" dirty="0"/>
              <a:t>Demand and heat pump, CHP, boiler heat input varying with demand level and renewable surplus. District heat is a valuable subsystem for managing larger system. Flows are different in GBR and FRA because of  weather.</a:t>
            </a:r>
          </a:p>
        </p:txBody>
      </p:sp>
      <p:sp>
        <p:nvSpPr>
          <p:cNvPr id="7" name="Slide Number Placeholder 6"/>
          <p:cNvSpPr>
            <a:spLocks noGrp="1"/>
          </p:cNvSpPr>
          <p:nvPr>
            <p:ph type="sldNum" sz="quarter" idx="4"/>
          </p:nvPr>
        </p:nvSpPr>
        <p:spPr/>
        <p:txBody>
          <a:bodyPr/>
          <a:lstStyle/>
          <a:p>
            <a:fld id="{B5B62F09-BE78-43CC-8BA1-A85FC91239C1}" type="slidenum">
              <a:rPr lang="en-GB" smtClean="0"/>
              <a:pPr/>
              <a:t>76</a:t>
            </a:fld>
            <a:endParaRPr lang="en-GB" dirty="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r="4062"/>
          <a:stretch/>
        </p:blipFill>
        <p:spPr>
          <a:xfrm>
            <a:off x="1142999" y="1369166"/>
            <a:ext cx="5754292" cy="1845525"/>
          </a:xfrm>
          <a:prstGeom prst="rect">
            <a:avLst/>
          </a:prstGeom>
        </p:spPr>
      </p:pic>
      <p:sp>
        <p:nvSpPr>
          <p:cNvPr id="9" name="Footer Placeholder 5">
            <a:extLst>
              <a:ext uri="{FF2B5EF4-FFF2-40B4-BE49-F238E27FC236}">
                <a16:creationId xmlns:a16="http://schemas.microsoft.com/office/drawing/2014/main" id="{DBAF84CA-E431-4297-A338-4662B2786AE6}"/>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Tree>
    <p:extLst>
      <p:ext uri="{BB962C8B-B14F-4D97-AF65-F5344CB8AC3E}">
        <p14:creationId xmlns:p14="http://schemas.microsoft.com/office/powerpoint/2010/main" val="407622398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1309" y="1382114"/>
            <a:ext cx="5925544" cy="1823244"/>
          </a:xfrm>
          <a:prstGeom prst="rect">
            <a:avLst/>
          </a:prstGeom>
        </p:spPr>
      </p:pic>
      <p:sp>
        <p:nvSpPr>
          <p:cNvPr id="2" name="Title 1"/>
          <p:cNvSpPr>
            <a:spLocks noGrp="1"/>
          </p:cNvSpPr>
          <p:nvPr>
            <p:ph type="title"/>
          </p:nvPr>
        </p:nvSpPr>
        <p:spPr>
          <a:xfrm>
            <a:off x="157397" y="246478"/>
            <a:ext cx="9144000" cy="389017"/>
          </a:xfrm>
        </p:spPr>
        <p:txBody>
          <a:bodyPr>
            <a:normAutofit fontScale="90000"/>
          </a:bodyPr>
          <a:lstStyle/>
          <a:p>
            <a:r>
              <a:rPr lang="en-GB" dirty="0">
                <a:solidFill>
                  <a:srgbClr val="FF0000"/>
                </a:solidFill>
              </a:rPr>
              <a:t>E</a:t>
            </a:r>
            <a:r>
              <a:rPr lang="en-GB" dirty="0">
                <a:solidFill>
                  <a:srgbClr val="00B050"/>
                </a:solidFill>
              </a:rPr>
              <a:t>S</a:t>
            </a:r>
            <a:r>
              <a:rPr lang="en-GB" dirty="0">
                <a:solidFill>
                  <a:srgbClr val="0070C0"/>
                </a:solidFill>
              </a:rPr>
              <a:t>T</a:t>
            </a:r>
            <a:r>
              <a:rPr lang="en-GB" dirty="0"/>
              <a:t>IMO – </a:t>
            </a:r>
            <a:r>
              <a:rPr lang="en-GB" dirty="0" err="1"/>
              <a:t>electrofuels</a:t>
            </a:r>
            <a:r>
              <a:rPr lang="en-GB" dirty="0"/>
              <a:t> (</a:t>
            </a:r>
            <a:r>
              <a:rPr lang="en-GB" dirty="0" err="1"/>
              <a:t>hydrogen,ammonia</a:t>
            </a:r>
            <a:r>
              <a:rPr lang="en-GB" dirty="0"/>
              <a:t>) demand, production, storage</a:t>
            </a:r>
          </a:p>
        </p:txBody>
      </p:sp>
      <p:sp>
        <p:nvSpPr>
          <p:cNvPr id="7" name="Slide Number Placeholder 6"/>
          <p:cNvSpPr>
            <a:spLocks noGrp="1"/>
          </p:cNvSpPr>
          <p:nvPr>
            <p:ph type="sldNum" sz="quarter" idx="4"/>
          </p:nvPr>
        </p:nvSpPr>
        <p:spPr/>
        <p:txBody>
          <a:bodyPr/>
          <a:lstStyle/>
          <a:p>
            <a:fld id="{B5B62F09-BE78-43CC-8BA1-A85FC91239C1}" type="slidenum">
              <a:rPr lang="en-GB" smtClean="0"/>
              <a:pPr/>
              <a:t>77</a:t>
            </a:fld>
            <a:endParaRPr lang="en-GB" dirty="0"/>
          </a:p>
        </p:txBody>
      </p:sp>
      <p:sp>
        <p:nvSpPr>
          <p:cNvPr id="4" name="TextBox 3"/>
          <p:cNvSpPr txBox="1"/>
          <p:nvPr/>
        </p:nvSpPr>
        <p:spPr>
          <a:xfrm>
            <a:off x="527777" y="857121"/>
            <a:ext cx="8088445" cy="461665"/>
          </a:xfrm>
          <a:prstGeom prst="rect">
            <a:avLst/>
          </a:prstGeom>
          <a:noFill/>
        </p:spPr>
        <p:txBody>
          <a:bodyPr wrap="square" rtlCol="0">
            <a:spAutoFit/>
          </a:bodyPr>
          <a:lstStyle/>
          <a:p>
            <a:r>
              <a:rPr lang="en-GB" sz="1200" dirty="0" err="1"/>
              <a:t>Electrofuels</a:t>
            </a:r>
            <a:r>
              <a:rPr lang="en-GB" sz="1200" dirty="0"/>
              <a:t> are for powering ships, and dispatchable electricity and heat supply. Flows are different in GBR and FRA because of local time difference  and weather.</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1309" y="3375273"/>
            <a:ext cx="5925544" cy="1823244"/>
          </a:xfrm>
          <a:prstGeom prst="rect">
            <a:avLst/>
          </a:prstGeom>
        </p:spPr>
      </p:pic>
      <p:sp>
        <p:nvSpPr>
          <p:cNvPr id="9" name="Footer Placeholder 5">
            <a:extLst>
              <a:ext uri="{FF2B5EF4-FFF2-40B4-BE49-F238E27FC236}">
                <a16:creationId xmlns:a16="http://schemas.microsoft.com/office/drawing/2014/main" id="{F65B5ABA-C9C5-479C-8C70-6EA74F241194}"/>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Tree>
    <p:extLst>
      <p:ext uri="{BB962C8B-B14F-4D97-AF65-F5344CB8AC3E}">
        <p14:creationId xmlns:p14="http://schemas.microsoft.com/office/powerpoint/2010/main" val="3136701967"/>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solidFill>
                  <a:srgbClr val="FF0000"/>
                </a:solidFill>
              </a:rPr>
              <a:t>E</a:t>
            </a:r>
            <a:r>
              <a:rPr lang="en-GB" dirty="0">
                <a:solidFill>
                  <a:srgbClr val="00B050"/>
                </a:solidFill>
              </a:rPr>
              <a:t>S</a:t>
            </a:r>
            <a:r>
              <a:rPr lang="en-GB" dirty="0">
                <a:solidFill>
                  <a:srgbClr val="0070C0"/>
                </a:solidFill>
              </a:rPr>
              <a:t>T</a:t>
            </a:r>
            <a:r>
              <a:rPr lang="en-GB" dirty="0"/>
              <a:t>IMO– electricity system integration (simulation hourly for one month)</a:t>
            </a:r>
          </a:p>
        </p:txBody>
      </p:sp>
      <p:sp>
        <p:nvSpPr>
          <p:cNvPr id="12" name="Rectangle 11"/>
          <p:cNvSpPr/>
          <p:nvPr/>
        </p:nvSpPr>
        <p:spPr>
          <a:xfrm>
            <a:off x="1143000" y="917369"/>
            <a:ext cx="6796211" cy="461665"/>
          </a:xfrm>
          <a:prstGeom prst="rect">
            <a:avLst/>
          </a:prstGeom>
        </p:spPr>
        <p:txBody>
          <a:bodyPr wrap="square">
            <a:spAutoFit/>
          </a:bodyPr>
          <a:lstStyle/>
          <a:p>
            <a:r>
              <a:rPr lang="en-GB" sz="1200" dirty="0"/>
              <a:t>Demand, supply, storage, import/export flows are different in GBR and FRA because of local time difference  and weather.</a:t>
            </a:r>
          </a:p>
        </p:txBody>
      </p:sp>
      <p:sp>
        <p:nvSpPr>
          <p:cNvPr id="7" name="Slide Number Placeholder 6"/>
          <p:cNvSpPr>
            <a:spLocks noGrp="1"/>
          </p:cNvSpPr>
          <p:nvPr>
            <p:ph type="sldNum" sz="quarter" idx="4"/>
          </p:nvPr>
        </p:nvSpPr>
        <p:spPr/>
        <p:txBody>
          <a:bodyPr/>
          <a:lstStyle/>
          <a:p>
            <a:fld id="{B5B62F09-BE78-43CC-8BA1-A85FC91239C1}" type="slidenum">
              <a:rPr lang="en-GB" smtClean="0"/>
              <a:pPr/>
              <a:t>78</a:t>
            </a:fld>
            <a:endParaRPr lang="en-GB"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402117"/>
            <a:ext cx="5984551" cy="18414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3252079"/>
            <a:ext cx="5984551" cy="1841400"/>
          </a:xfrm>
          <a:prstGeom prst="rect">
            <a:avLst/>
          </a:prstGeom>
        </p:spPr>
      </p:pic>
      <p:sp>
        <p:nvSpPr>
          <p:cNvPr id="9" name="Footer Placeholder 5">
            <a:extLst>
              <a:ext uri="{FF2B5EF4-FFF2-40B4-BE49-F238E27FC236}">
                <a16:creationId xmlns:a16="http://schemas.microsoft.com/office/drawing/2014/main" id="{1B89F495-A9BE-4418-8F2F-9DF838FEEA38}"/>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Tree>
    <p:extLst>
      <p:ext uri="{BB962C8B-B14F-4D97-AF65-F5344CB8AC3E}">
        <p14:creationId xmlns:p14="http://schemas.microsoft.com/office/powerpoint/2010/main" val="1358742662"/>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GB" dirty="0">
                <a:solidFill>
                  <a:srgbClr val="FF0000"/>
                </a:solidFill>
              </a:rPr>
              <a:t>E</a:t>
            </a:r>
            <a:r>
              <a:rPr lang="en-GB" dirty="0">
                <a:solidFill>
                  <a:srgbClr val="00B050"/>
                </a:solidFill>
              </a:rPr>
              <a:t>S</a:t>
            </a:r>
            <a:r>
              <a:rPr lang="en-GB" dirty="0">
                <a:solidFill>
                  <a:srgbClr val="0070C0"/>
                </a:solidFill>
              </a:rPr>
              <a:t>T</a:t>
            </a:r>
            <a:r>
              <a:rPr lang="en-GB" dirty="0"/>
              <a:t>IMO – weather and renewable generation</a:t>
            </a:r>
          </a:p>
        </p:txBody>
      </p:sp>
      <p:sp>
        <p:nvSpPr>
          <p:cNvPr id="11" name="Rectangle 10"/>
          <p:cNvSpPr/>
          <p:nvPr/>
        </p:nvSpPr>
        <p:spPr>
          <a:xfrm>
            <a:off x="1143000" y="813495"/>
            <a:ext cx="6858000" cy="461665"/>
          </a:xfrm>
          <a:prstGeom prst="rect">
            <a:avLst/>
          </a:prstGeom>
        </p:spPr>
        <p:txBody>
          <a:bodyPr wrap="square">
            <a:spAutoFit/>
          </a:bodyPr>
          <a:lstStyle/>
          <a:p>
            <a:r>
              <a:rPr lang="en-GB" sz="1200" dirty="0"/>
              <a:t>Prolonged periods of high demand and low renewables stress the UK energy system determining minimum storage needs. E.g. 2010 is a stress year with a period that is cold, so high heat load, and also low wind.</a:t>
            </a:r>
          </a:p>
        </p:txBody>
      </p:sp>
      <p:sp>
        <p:nvSpPr>
          <p:cNvPr id="7" name="Slide Number Placeholder 6"/>
          <p:cNvSpPr>
            <a:spLocks noGrp="1"/>
          </p:cNvSpPr>
          <p:nvPr>
            <p:ph type="sldNum" sz="quarter" idx="4"/>
          </p:nvPr>
        </p:nvSpPr>
        <p:spPr/>
        <p:txBody>
          <a:bodyPr/>
          <a:lstStyle/>
          <a:p>
            <a:fld id="{B5B62F09-BE78-43CC-8BA1-A85FC91239C1}" type="slidenum">
              <a:rPr lang="en-GB" smtClean="0"/>
              <a:pPr/>
              <a:t>79</a:t>
            </a:fld>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1" y="1361011"/>
            <a:ext cx="5984551" cy="18414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1" y="3194967"/>
            <a:ext cx="5984551" cy="1841400"/>
          </a:xfrm>
          <a:prstGeom prst="rect">
            <a:avLst/>
          </a:prstGeom>
        </p:spPr>
      </p:pic>
      <p:sp>
        <p:nvSpPr>
          <p:cNvPr id="9" name="Footer Placeholder 5">
            <a:extLst>
              <a:ext uri="{FF2B5EF4-FFF2-40B4-BE49-F238E27FC236}">
                <a16:creationId xmlns:a16="http://schemas.microsoft.com/office/drawing/2014/main" id="{F30BF704-A038-4168-85A6-E0F73478C853}"/>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Tree>
    <p:extLst>
      <p:ext uri="{BB962C8B-B14F-4D97-AF65-F5344CB8AC3E}">
        <p14:creationId xmlns:p14="http://schemas.microsoft.com/office/powerpoint/2010/main" val="1049188176"/>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F5259E59-CBBA-4C81-AE1D-F9BDA2232464}"/>
              </a:ext>
            </a:extLst>
          </p:cNvPr>
          <p:cNvSpPr txBox="1"/>
          <p:nvPr/>
        </p:nvSpPr>
        <p:spPr>
          <a:xfrm>
            <a:off x="1002908" y="733582"/>
            <a:ext cx="7745092" cy="4339650"/>
          </a:xfrm>
          <a:prstGeom prst="rect">
            <a:avLst/>
          </a:prstGeom>
          <a:noFill/>
        </p:spPr>
        <p:txBody>
          <a:bodyPr wrap="square">
            <a:spAutoFit/>
          </a:bodyPr>
          <a:lstStyle/>
          <a:p>
            <a:r>
              <a:rPr lang="en-GB" sz="1400" dirty="0"/>
              <a:t>The </a:t>
            </a:r>
            <a:r>
              <a:rPr lang="en-GB" sz="1400" b="1" dirty="0"/>
              <a:t>Global Optimal Dispatch (GOD) algorithm </a:t>
            </a:r>
            <a:r>
              <a:rPr lang="en-GB" sz="1400" dirty="0"/>
              <a:t>in </a:t>
            </a:r>
            <a:r>
              <a:rPr lang="en-GB" sz="1400" dirty="0">
                <a:solidFill>
                  <a:srgbClr val="FF0000"/>
                </a:solidFill>
              </a:rPr>
              <a:t>E</a:t>
            </a:r>
            <a:r>
              <a:rPr lang="en-GB" sz="1400" dirty="0">
                <a:solidFill>
                  <a:srgbClr val="00B050"/>
                </a:solidFill>
              </a:rPr>
              <a:t>S</a:t>
            </a:r>
            <a:r>
              <a:rPr lang="en-GB" sz="1400" dirty="0">
                <a:solidFill>
                  <a:srgbClr val="0070C0"/>
                </a:solidFill>
              </a:rPr>
              <a:t>T</a:t>
            </a:r>
            <a:r>
              <a:rPr lang="en-GB" sz="1400" dirty="0"/>
              <a:t>IMO operates the system so as to minimise fossil fuel use. The algorithm is an engineering proof of concept for a </a:t>
            </a:r>
            <a:r>
              <a:rPr lang="en-GB" sz="1400" b="1" dirty="0"/>
              <a:t>dynamic energy market</a:t>
            </a:r>
          </a:p>
          <a:p>
            <a:endParaRPr lang="en-GB" sz="1400" dirty="0"/>
          </a:p>
          <a:p>
            <a:r>
              <a:rPr lang="en-GB" sz="1400" b="1" dirty="0"/>
              <a:t>The basic algorithm comprises three phases:</a:t>
            </a:r>
          </a:p>
          <a:p>
            <a:endParaRPr lang="en-GB" sz="1200" b="1" dirty="0"/>
          </a:p>
          <a:p>
            <a:r>
              <a:rPr lang="en-GB" sz="1400" b="1" dirty="0"/>
              <a:t>A. Each node – try to meet demand locally and store any surplus</a:t>
            </a:r>
          </a:p>
          <a:p>
            <a:pPr marL="257175" indent="-257175">
              <a:buFont typeface="+mj-lt"/>
              <a:buAutoNum type="arabicPeriod"/>
            </a:pPr>
            <a:r>
              <a:rPr lang="en-GB" sz="1100" dirty="0"/>
              <a:t>Calculate demands, and uncontrollable (no storage) renewable and inflexible nuclear generation</a:t>
            </a:r>
          </a:p>
          <a:p>
            <a:pPr marL="257175" indent="-257175">
              <a:buFont typeface="+mj-lt"/>
              <a:buAutoNum type="arabicPeriod"/>
            </a:pPr>
            <a:r>
              <a:rPr lang="en-GB" sz="1100" dirty="0"/>
              <a:t>Try to meet all demands with uncontrollable generation, and then stores</a:t>
            </a:r>
          </a:p>
          <a:p>
            <a:pPr marL="257175" indent="-257175">
              <a:buFont typeface="+mj-lt"/>
              <a:buAutoNum type="arabicPeriod"/>
            </a:pPr>
            <a:r>
              <a:rPr lang="en-GB" sz="1100" dirty="0"/>
              <a:t>Try to absorb surplus with stores</a:t>
            </a:r>
          </a:p>
          <a:p>
            <a:endParaRPr lang="en-GB" sz="1200" dirty="0"/>
          </a:p>
          <a:p>
            <a:r>
              <a:rPr lang="en-GB" sz="1400" b="1" dirty="0"/>
              <a:t>B. All nodes: trade surpluses and deficits via transmission </a:t>
            </a:r>
          </a:p>
          <a:p>
            <a:pPr marL="257175" indent="-257175">
              <a:buFont typeface="+mj-lt"/>
              <a:buAutoNum type="arabicPeriod"/>
            </a:pPr>
            <a:r>
              <a:rPr lang="en-GB" sz="1100" dirty="0"/>
              <a:t>From nodes with surplus uncontrollable to nodes with deficits</a:t>
            </a:r>
          </a:p>
          <a:p>
            <a:pPr marL="257175" indent="-257175">
              <a:buFont typeface="+mj-lt"/>
              <a:buAutoNum type="arabicPeriod"/>
            </a:pPr>
            <a:r>
              <a:rPr lang="en-GB" sz="1100" dirty="0"/>
              <a:t>From nodes with surplus storage to nodes with deficits</a:t>
            </a:r>
          </a:p>
          <a:p>
            <a:pPr marL="257175" indent="-257175">
              <a:buFont typeface="+mj-lt"/>
              <a:buAutoNum type="arabicPeriod"/>
            </a:pPr>
            <a:r>
              <a:rPr lang="en-GB" sz="1100" dirty="0"/>
              <a:t>From nodes with surplus uncontrollable to nodes with spare storage capacity</a:t>
            </a:r>
          </a:p>
          <a:p>
            <a:endParaRPr lang="en-GB" sz="1200" dirty="0"/>
          </a:p>
          <a:p>
            <a:r>
              <a:rPr lang="en-GB" sz="1400" b="1" dirty="0"/>
              <a:t>C. Each node– use stored fuel if still remaining demand</a:t>
            </a:r>
          </a:p>
          <a:p>
            <a:pPr marL="257175" indent="-257175">
              <a:buFont typeface="+mj-lt"/>
              <a:buAutoNum type="arabicPeriod"/>
            </a:pPr>
            <a:r>
              <a:rPr lang="en-GB" sz="1100" dirty="0"/>
              <a:t>If remaining electricity demand and spare heat storage, run DH CHP using electrofuel/biofuel/natural gas</a:t>
            </a:r>
          </a:p>
          <a:p>
            <a:pPr marL="257175" indent="-257175">
              <a:buFont typeface="+mj-lt"/>
              <a:buAutoNum type="arabicPeriod"/>
            </a:pPr>
            <a:r>
              <a:rPr lang="en-GB" sz="1100" dirty="0"/>
              <a:t>If remaining heat demand run DH CHP, store surplus electricity if possible</a:t>
            </a:r>
          </a:p>
          <a:p>
            <a:pPr marL="257175" indent="-257175">
              <a:buFont typeface="+mj-lt"/>
              <a:buAutoNum type="arabicPeriod"/>
            </a:pPr>
            <a:r>
              <a:rPr lang="en-GB" sz="1100" dirty="0"/>
              <a:t>If remaining heat demand run DH natural gas boilers</a:t>
            </a:r>
          </a:p>
          <a:p>
            <a:pPr marL="257175" indent="-257175">
              <a:buFont typeface="+mj-lt"/>
              <a:buAutoNum type="arabicPeriod"/>
            </a:pPr>
            <a:r>
              <a:rPr lang="en-GB" sz="1100" dirty="0"/>
              <a:t>If remaining electricity demand run dispatchable electricity only plant using natural gas</a:t>
            </a:r>
          </a:p>
          <a:p>
            <a:pPr marL="257175" indent="-257175">
              <a:buFont typeface="+mj-lt"/>
              <a:buAutoNum type="arabicPeriod"/>
            </a:pPr>
            <a:endParaRPr lang="en-GB" sz="1200" dirty="0"/>
          </a:p>
          <a:p>
            <a:endParaRPr lang="en-GB" sz="1200" dirty="0"/>
          </a:p>
        </p:txBody>
      </p:sp>
      <p:sp>
        <p:nvSpPr>
          <p:cNvPr id="24" name="Title 4">
            <a:extLst>
              <a:ext uri="{FF2B5EF4-FFF2-40B4-BE49-F238E27FC236}">
                <a16:creationId xmlns:a16="http://schemas.microsoft.com/office/drawing/2014/main" id="{3025B7E3-B353-4539-AABB-59A883462657}"/>
              </a:ext>
            </a:extLst>
          </p:cNvPr>
          <p:cNvSpPr>
            <a:spLocks noGrp="1"/>
          </p:cNvSpPr>
          <p:nvPr>
            <p:ph type="title"/>
          </p:nvPr>
        </p:nvSpPr>
        <p:spPr>
          <a:xfrm>
            <a:off x="89941" y="156900"/>
            <a:ext cx="9144000" cy="389017"/>
          </a:xfrm>
        </p:spPr>
        <p:txBody>
          <a:bodyPr>
            <a:normAutofit/>
          </a:bodyPr>
          <a:lstStyle/>
          <a:p>
            <a:pPr algn="ctr"/>
            <a:r>
              <a:rPr lang="en-GB" dirty="0">
                <a:solidFill>
                  <a:srgbClr val="FF0000"/>
                </a:solidFill>
              </a:rPr>
              <a:t>E</a:t>
            </a:r>
            <a:r>
              <a:rPr lang="en-GB" dirty="0">
                <a:solidFill>
                  <a:srgbClr val="00B050"/>
                </a:solidFill>
              </a:rPr>
              <a:t>S</a:t>
            </a:r>
            <a:r>
              <a:rPr lang="en-GB" dirty="0">
                <a:solidFill>
                  <a:srgbClr val="0070C0"/>
                </a:solidFill>
              </a:rPr>
              <a:t>T</a:t>
            </a:r>
            <a:r>
              <a:rPr lang="en-GB" dirty="0"/>
              <a:t>IMO – system control algorithm</a:t>
            </a:r>
          </a:p>
        </p:txBody>
      </p:sp>
      <p:sp>
        <p:nvSpPr>
          <p:cNvPr id="4" name="Footer Placeholder 5">
            <a:extLst>
              <a:ext uri="{FF2B5EF4-FFF2-40B4-BE49-F238E27FC236}">
                <a16:creationId xmlns:a16="http://schemas.microsoft.com/office/drawing/2014/main" id="{2C0B24AA-7BE8-4B1A-9D3B-FCCA4A78C8CE}"/>
              </a:ext>
            </a:extLst>
          </p:cNvPr>
          <p:cNvSpPr txBox="1">
            <a:spLocks/>
          </p:cNvSpPr>
          <p:nvPr/>
        </p:nvSpPr>
        <p:spPr>
          <a:xfrm>
            <a:off x="7283196" y="0"/>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
        <p:nvSpPr>
          <p:cNvPr id="5" name="Slide Number Placeholder 9">
            <a:extLst>
              <a:ext uri="{FF2B5EF4-FFF2-40B4-BE49-F238E27FC236}">
                <a16:creationId xmlns:a16="http://schemas.microsoft.com/office/drawing/2014/main" id="{EE4ED10C-1229-4505-8364-B8AA2A2A0C6D}"/>
              </a:ext>
            </a:extLst>
          </p:cNvPr>
          <p:cNvSpPr txBox="1">
            <a:spLocks/>
          </p:cNvSpPr>
          <p:nvPr/>
        </p:nvSpPr>
        <p:spPr>
          <a:xfrm>
            <a:off x="8748000" y="4815334"/>
            <a:ext cx="3960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B62F09-BE78-43CC-8BA1-A85FC91239C1}" type="slidenum">
              <a:rPr lang="en-GB" smtClean="0"/>
              <a:pPr/>
              <a:t>8</a:t>
            </a:fld>
            <a:endParaRPr lang="en-GB" dirty="0"/>
          </a:p>
        </p:txBody>
      </p:sp>
    </p:spTree>
    <p:extLst>
      <p:ext uri="{BB962C8B-B14F-4D97-AF65-F5344CB8AC3E}">
        <p14:creationId xmlns:p14="http://schemas.microsoft.com/office/powerpoint/2010/main" val="22841809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917368"/>
            <a:ext cx="6858000" cy="2110154"/>
          </a:xfrm>
          <a:prstGeom prst="rect">
            <a:avLst/>
          </a:prstGeom>
        </p:spPr>
      </p:pic>
      <p:sp>
        <p:nvSpPr>
          <p:cNvPr id="3" name="Title 2"/>
          <p:cNvSpPr>
            <a:spLocks noGrp="1"/>
          </p:cNvSpPr>
          <p:nvPr>
            <p:ph type="title"/>
          </p:nvPr>
        </p:nvSpPr>
        <p:spPr/>
        <p:txBody>
          <a:bodyPr/>
          <a:lstStyle/>
          <a:p>
            <a:pPr algn="ctr"/>
            <a:r>
              <a:rPr lang="en-GB" dirty="0">
                <a:solidFill>
                  <a:srgbClr val="FF0000"/>
                </a:solidFill>
              </a:rPr>
              <a:t>E</a:t>
            </a:r>
            <a:r>
              <a:rPr lang="en-GB" dirty="0">
                <a:solidFill>
                  <a:srgbClr val="00B050"/>
                </a:solidFill>
              </a:rPr>
              <a:t>S</a:t>
            </a:r>
            <a:r>
              <a:rPr lang="en-GB" dirty="0">
                <a:solidFill>
                  <a:srgbClr val="0070C0"/>
                </a:solidFill>
              </a:rPr>
              <a:t>T</a:t>
            </a:r>
            <a:r>
              <a:rPr lang="en-GB" dirty="0"/>
              <a:t>IMO – heat supply</a:t>
            </a:r>
          </a:p>
        </p:txBody>
      </p:sp>
      <p:sp>
        <p:nvSpPr>
          <p:cNvPr id="7" name="Slide Number Placeholder 6"/>
          <p:cNvSpPr>
            <a:spLocks noGrp="1"/>
          </p:cNvSpPr>
          <p:nvPr>
            <p:ph type="sldNum" sz="quarter" idx="4"/>
          </p:nvPr>
        </p:nvSpPr>
        <p:spPr/>
        <p:txBody>
          <a:bodyPr/>
          <a:lstStyle/>
          <a:p>
            <a:fld id="{B5B62F09-BE78-43CC-8BA1-A85FC91239C1}" type="slidenum">
              <a:rPr lang="en-GB" smtClean="0"/>
              <a:pPr/>
              <a:t>80</a:t>
            </a:fld>
            <a:endParaRPr lang="en-GB"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2868502"/>
            <a:ext cx="6858000" cy="2110154"/>
          </a:xfrm>
          <a:prstGeom prst="rect">
            <a:avLst/>
          </a:prstGeom>
        </p:spPr>
      </p:pic>
      <p:sp>
        <p:nvSpPr>
          <p:cNvPr id="9" name="Footer Placeholder 5">
            <a:extLst>
              <a:ext uri="{FF2B5EF4-FFF2-40B4-BE49-F238E27FC236}">
                <a16:creationId xmlns:a16="http://schemas.microsoft.com/office/drawing/2014/main" id="{3CE03C9A-577F-4830-8476-639309FFD96E}"/>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Tree>
    <p:extLst>
      <p:ext uri="{BB962C8B-B14F-4D97-AF65-F5344CB8AC3E}">
        <p14:creationId xmlns:p14="http://schemas.microsoft.com/office/powerpoint/2010/main" val="2351083872"/>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0601" y="1120197"/>
            <a:ext cx="5998805" cy="1845786"/>
          </a:xfrm>
          <a:prstGeom prst="rect">
            <a:avLst/>
          </a:prstGeom>
        </p:spPr>
      </p:pic>
      <p:sp>
        <p:nvSpPr>
          <p:cNvPr id="2" name="Title 1"/>
          <p:cNvSpPr>
            <a:spLocks noGrp="1"/>
          </p:cNvSpPr>
          <p:nvPr>
            <p:ph type="title"/>
          </p:nvPr>
        </p:nvSpPr>
        <p:spPr/>
        <p:txBody>
          <a:bodyPr/>
          <a:lstStyle/>
          <a:p>
            <a:pPr algn="ctr"/>
            <a:r>
              <a:rPr lang="en-GB" dirty="0">
                <a:solidFill>
                  <a:srgbClr val="FF0000"/>
                </a:solidFill>
              </a:rPr>
              <a:t>E</a:t>
            </a:r>
            <a:r>
              <a:rPr lang="en-GB" dirty="0">
                <a:solidFill>
                  <a:srgbClr val="00B050"/>
                </a:solidFill>
              </a:rPr>
              <a:t>S</a:t>
            </a:r>
            <a:r>
              <a:rPr lang="en-GB" dirty="0">
                <a:solidFill>
                  <a:srgbClr val="0070C0"/>
                </a:solidFill>
              </a:rPr>
              <a:t>T</a:t>
            </a:r>
            <a:r>
              <a:rPr lang="en-GB" dirty="0"/>
              <a:t>IMO – gas</a:t>
            </a:r>
          </a:p>
        </p:txBody>
      </p:sp>
      <p:sp>
        <p:nvSpPr>
          <p:cNvPr id="11" name="Rectangle 10"/>
          <p:cNvSpPr/>
          <p:nvPr/>
        </p:nvSpPr>
        <p:spPr>
          <a:xfrm>
            <a:off x="471261" y="843198"/>
            <a:ext cx="7996925" cy="276999"/>
          </a:xfrm>
          <a:prstGeom prst="rect">
            <a:avLst/>
          </a:prstGeom>
        </p:spPr>
        <p:txBody>
          <a:bodyPr wrap="square">
            <a:spAutoFit/>
          </a:bodyPr>
          <a:lstStyle/>
          <a:p>
            <a:r>
              <a:rPr lang="en-GB" sz="1200" dirty="0"/>
              <a:t>Natural gas is used if no other energy is available and is used in DH CHP and boilers, and in electricity only generators (</a:t>
            </a:r>
            <a:r>
              <a:rPr lang="en-GB" sz="1200" dirty="0" err="1"/>
              <a:t>PstGas</a:t>
            </a:r>
            <a:r>
              <a:rPr lang="en-GB" sz="1200" dirty="0"/>
              <a:t>).</a:t>
            </a:r>
          </a:p>
        </p:txBody>
      </p:sp>
      <p:sp>
        <p:nvSpPr>
          <p:cNvPr id="6" name="Slide Number Placeholder 5"/>
          <p:cNvSpPr>
            <a:spLocks noGrp="1"/>
          </p:cNvSpPr>
          <p:nvPr>
            <p:ph type="sldNum" sz="quarter" idx="4"/>
          </p:nvPr>
        </p:nvSpPr>
        <p:spPr/>
        <p:txBody>
          <a:bodyPr/>
          <a:lstStyle/>
          <a:p>
            <a:fld id="{B5B62F09-BE78-43CC-8BA1-A85FC91239C1}" type="slidenum">
              <a:rPr lang="en-GB" smtClean="0"/>
              <a:pPr/>
              <a:t>81</a:t>
            </a:fld>
            <a:endParaRPr lang="en-GB"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0600" y="2829849"/>
            <a:ext cx="5998805" cy="1845786"/>
          </a:xfrm>
          <a:prstGeom prst="rect">
            <a:avLst/>
          </a:prstGeom>
        </p:spPr>
      </p:pic>
      <p:sp>
        <p:nvSpPr>
          <p:cNvPr id="9" name="Footer Placeholder 5">
            <a:extLst>
              <a:ext uri="{FF2B5EF4-FFF2-40B4-BE49-F238E27FC236}">
                <a16:creationId xmlns:a16="http://schemas.microsoft.com/office/drawing/2014/main" id="{5D1F1A44-AE68-4226-826E-D9E8FDEF2664}"/>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Tree>
    <p:extLst>
      <p:ext uri="{BB962C8B-B14F-4D97-AF65-F5344CB8AC3E}">
        <p14:creationId xmlns:p14="http://schemas.microsoft.com/office/powerpoint/2010/main" val="2179258292"/>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355950"/>
            <a:ext cx="5999400" cy="1845969"/>
          </a:xfrm>
          <a:prstGeom prst="rect">
            <a:avLst/>
          </a:prstGeom>
        </p:spPr>
      </p:pic>
      <p:sp>
        <p:nvSpPr>
          <p:cNvPr id="2" name="Title 1"/>
          <p:cNvSpPr>
            <a:spLocks noGrp="1"/>
          </p:cNvSpPr>
          <p:nvPr>
            <p:ph type="title"/>
          </p:nvPr>
        </p:nvSpPr>
        <p:spPr/>
        <p:txBody>
          <a:bodyPr/>
          <a:lstStyle/>
          <a:p>
            <a:pPr algn="ctr"/>
            <a:r>
              <a:rPr lang="en-GB" dirty="0">
                <a:solidFill>
                  <a:srgbClr val="FF0000"/>
                </a:solidFill>
              </a:rPr>
              <a:t>E</a:t>
            </a:r>
            <a:r>
              <a:rPr lang="en-GB" dirty="0">
                <a:solidFill>
                  <a:srgbClr val="00B050"/>
                </a:solidFill>
              </a:rPr>
              <a:t>S</a:t>
            </a:r>
            <a:r>
              <a:rPr lang="en-GB" dirty="0">
                <a:solidFill>
                  <a:srgbClr val="0070C0"/>
                </a:solidFill>
              </a:rPr>
              <a:t>T</a:t>
            </a:r>
            <a:r>
              <a:rPr lang="en-GB" dirty="0"/>
              <a:t>IMO – primary energy</a:t>
            </a:r>
          </a:p>
        </p:txBody>
      </p:sp>
      <p:sp>
        <p:nvSpPr>
          <p:cNvPr id="12" name="Rectangle 11"/>
          <p:cNvSpPr/>
          <p:nvPr/>
        </p:nvSpPr>
        <p:spPr>
          <a:xfrm>
            <a:off x="1143000" y="917369"/>
            <a:ext cx="6858000" cy="461665"/>
          </a:xfrm>
          <a:prstGeom prst="rect">
            <a:avLst/>
          </a:prstGeom>
        </p:spPr>
        <p:txBody>
          <a:bodyPr wrap="square">
            <a:spAutoFit/>
          </a:bodyPr>
          <a:lstStyle/>
          <a:p>
            <a:r>
              <a:rPr lang="en-GB" sz="1200" dirty="0"/>
              <a:t>When nuclear, renewables, input/output storage and trade are insufficient, the balance is made up using primary, one-way stores of chemical energy – biomass CHP, gas boiler and gas CCGT.</a:t>
            </a:r>
          </a:p>
        </p:txBody>
      </p:sp>
      <p:sp>
        <p:nvSpPr>
          <p:cNvPr id="13" name="Rectangle 12"/>
          <p:cNvSpPr/>
          <p:nvPr/>
        </p:nvSpPr>
        <p:spPr>
          <a:xfrm>
            <a:off x="7142400" y="1563010"/>
            <a:ext cx="790434" cy="1869743"/>
          </a:xfrm>
          <a:prstGeom prst="rect">
            <a:avLst/>
          </a:prstGeom>
        </p:spPr>
        <p:txBody>
          <a:bodyPr wrap="square">
            <a:spAutoFit/>
          </a:bodyPr>
          <a:lstStyle/>
          <a:p>
            <a:r>
              <a:rPr lang="en-GB" sz="1050" dirty="0" err="1"/>
              <a:t>DelTrL</a:t>
            </a:r>
            <a:r>
              <a:rPr lang="en-GB" sz="1050" dirty="0"/>
              <a:t>: fossil liquid fuels (petrol, diesel etc.) for transport</a:t>
            </a:r>
          </a:p>
          <a:p>
            <a:endParaRPr lang="en-GB" sz="1050" dirty="0"/>
          </a:p>
          <a:p>
            <a:r>
              <a:rPr lang="en-GB" sz="1050" dirty="0"/>
              <a:t>Bio: generic biomass</a:t>
            </a:r>
          </a:p>
        </p:txBody>
      </p:sp>
      <p:sp>
        <p:nvSpPr>
          <p:cNvPr id="7" name="Slide Number Placeholder 6"/>
          <p:cNvSpPr>
            <a:spLocks noGrp="1"/>
          </p:cNvSpPr>
          <p:nvPr>
            <p:ph type="sldNum" sz="quarter" idx="4"/>
          </p:nvPr>
        </p:nvSpPr>
        <p:spPr/>
        <p:txBody>
          <a:bodyPr/>
          <a:lstStyle/>
          <a:p>
            <a:fld id="{B5B62F09-BE78-43CC-8BA1-A85FC91239C1}" type="slidenum">
              <a:rPr lang="en-GB" smtClean="0"/>
              <a:pPr/>
              <a:t>82</a:t>
            </a:fld>
            <a:endParaRPr lang="en-GB"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3201919"/>
            <a:ext cx="5999400" cy="1845969"/>
          </a:xfrm>
          <a:prstGeom prst="rect">
            <a:avLst/>
          </a:prstGeom>
        </p:spPr>
      </p:pic>
      <p:sp>
        <p:nvSpPr>
          <p:cNvPr id="10" name="Footer Placeholder 5">
            <a:extLst>
              <a:ext uri="{FF2B5EF4-FFF2-40B4-BE49-F238E27FC236}">
                <a16:creationId xmlns:a16="http://schemas.microsoft.com/office/drawing/2014/main" id="{A8954746-E517-433F-8C05-47497F11BEDF}"/>
              </a:ext>
            </a:extLst>
          </p:cNvPr>
          <p:cNvSpPr txBox="1">
            <a:spLocks/>
          </p:cNvSpPr>
          <p:nvPr/>
        </p:nvSpPr>
        <p:spPr>
          <a:xfrm>
            <a:off x="7316534" y="24852"/>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Tree>
    <p:extLst>
      <p:ext uri="{BB962C8B-B14F-4D97-AF65-F5344CB8AC3E}">
        <p14:creationId xmlns:p14="http://schemas.microsoft.com/office/powerpoint/2010/main" val="2791319497"/>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8748000" y="4833467"/>
            <a:ext cx="39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B62F09-BE78-43CC-8BA1-A85FC91239C1}" type="slidenum">
              <a:rPr lang="en-GB" smtClean="0"/>
              <a:pPr/>
              <a:t>9</a:t>
            </a:fld>
            <a:endParaRPr lang="en-GB" dirty="0"/>
          </a:p>
        </p:txBody>
      </p:sp>
      <p:sp>
        <p:nvSpPr>
          <p:cNvPr id="8" name="Footer Placeholder 5">
            <a:extLst>
              <a:ext uri="{FF2B5EF4-FFF2-40B4-BE49-F238E27FC236}">
                <a16:creationId xmlns:a16="http://schemas.microsoft.com/office/drawing/2014/main" id="{F133B96E-6E51-4931-9565-8178B5AD6402}"/>
              </a:ext>
            </a:extLst>
          </p:cNvPr>
          <p:cNvSpPr txBox="1">
            <a:spLocks/>
          </p:cNvSpPr>
          <p:nvPr/>
        </p:nvSpPr>
        <p:spPr>
          <a:xfrm>
            <a:off x="7283196" y="0"/>
            <a:ext cx="2018201"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b="1" dirty="0">
                <a:solidFill>
                  <a:schemeClr val="tx1">
                    <a:alpha val="70000"/>
                  </a:schemeClr>
                </a:solidFill>
              </a:rPr>
              <a:t>UCL Energy Institute: </a:t>
            </a:r>
            <a:r>
              <a:rPr lang="en-GB" sz="700" b="1" dirty="0">
                <a:solidFill>
                  <a:srgbClr val="FF0000">
                    <a:alpha val="70000"/>
                  </a:srgbClr>
                </a:solidFill>
              </a:rPr>
              <a:t>Energy</a:t>
            </a:r>
            <a:r>
              <a:rPr lang="en-GB" sz="700" b="1" dirty="0">
                <a:solidFill>
                  <a:srgbClr val="00B050">
                    <a:alpha val="70000"/>
                  </a:srgbClr>
                </a:solidFill>
              </a:rPr>
              <a:t>Space</a:t>
            </a:r>
            <a:r>
              <a:rPr lang="en-GB" sz="700" b="1" dirty="0">
                <a:solidFill>
                  <a:srgbClr val="0070C0">
                    <a:alpha val="70000"/>
                  </a:srgbClr>
                </a:solidFill>
              </a:rPr>
              <a:t>Time</a:t>
            </a:r>
            <a:r>
              <a:rPr lang="en-GB" sz="700" dirty="0">
                <a:solidFill>
                  <a:schemeClr val="tx1">
                    <a:alpha val="50000"/>
                  </a:schemeClr>
                </a:solidFill>
              </a:rPr>
              <a:t> group</a:t>
            </a:r>
          </a:p>
        </p:txBody>
      </p:sp>
      <p:sp>
        <p:nvSpPr>
          <p:cNvPr id="9" name="Title 10">
            <a:extLst>
              <a:ext uri="{FF2B5EF4-FFF2-40B4-BE49-F238E27FC236}">
                <a16:creationId xmlns:a16="http://schemas.microsoft.com/office/drawing/2014/main" id="{F70E613D-D5A4-4164-922C-BFF3369BA535}"/>
              </a:ext>
            </a:extLst>
          </p:cNvPr>
          <p:cNvSpPr txBox="1">
            <a:spLocks/>
          </p:cNvSpPr>
          <p:nvPr/>
        </p:nvSpPr>
        <p:spPr>
          <a:xfrm>
            <a:off x="1199749" y="379430"/>
            <a:ext cx="7829550" cy="501486"/>
          </a:xfrm>
          <a:prstGeom prst="rect">
            <a:avLst/>
          </a:prstGeom>
        </p:spPr>
        <p:txBody>
          <a:bodyPr vert="horz" lIns="0" tIns="0" rIns="0" bIns="0" rtlCol="0" anchor="t" anchorCtr="0">
            <a:normAutofit/>
          </a:bodyPr>
          <a:lstStyle>
            <a:lvl1pPr algn="l" defTabSz="457200" rtl="0" eaLnBrk="1" latinLnBrk="0" hangingPunct="1">
              <a:lnSpc>
                <a:spcPts val="3200"/>
              </a:lnSpc>
              <a:spcBef>
                <a:spcPct val="0"/>
              </a:spcBef>
              <a:buNone/>
              <a:defRPr sz="2400" b="1" i="0" kern="1200" baseline="0">
                <a:solidFill>
                  <a:schemeClr val="tx1"/>
                </a:solidFill>
                <a:latin typeface="Corbel"/>
                <a:ea typeface="+mj-ea"/>
                <a:cs typeface="Corbel"/>
              </a:defRPr>
            </a:lvl1pPr>
          </a:lstStyle>
          <a:p>
            <a:r>
              <a:rPr lang="en-GB" dirty="0"/>
              <a:t>Meteorology</a:t>
            </a:r>
          </a:p>
        </p:txBody>
      </p:sp>
      <p:sp>
        <p:nvSpPr>
          <p:cNvPr id="21" name="Slide Number Placeholder 3">
            <a:extLst>
              <a:ext uri="{FF2B5EF4-FFF2-40B4-BE49-F238E27FC236}">
                <a16:creationId xmlns:a16="http://schemas.microsoft.com/office/drawing/2014/main" id="{8FA28DA3-262C-4A36-8FE1-6BBCF506C20B}"/>
              </a:ext>
            </a:extLst>
          </p:cNvPr>
          <p:cNvSpPr txBox="1">
            <a:spLocks/>
          </p:cNvSpPr>
          <p:nvPr/>
        </p:nvSpPr>
        <p:spPr>
          <a:xfrm>
            <a:off x="8657112" y="6426180"/>
            <a:ext cx="3960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B62F09-BE78-43CC-8BA1-A85FC91239C1}" type="slidenum">
              <a:rPr lang="en-GB" smtClean="0"/>
              <a:pPr/>
              <a:t>9</a:t>
            </a:fld>
            <a:endParaRPr lang="en-GB" dirty="0"/>
          </a:p>
        </p:txBody>
      </p:sp>
      <p:sp>
        <p:nvSpPr>
          <p:cNvPr id="23" name="TextBox 22">
            <a:extLst>
              <a:ext uri="{FF2B5EF4-FFF2-40B4-BE49-F238E27FC236}">
                <a16:creationId xmlns:a16="http://schemas.microsoft.com/office/drawing/2014/main" id="{FB95A9A9-C4EF-436F-834C-9D5C60784DC6}"/>
              </a:ext>
            </a:extLst>
          </p:cNvPr>
          <p:cNvSpPr txBox="1"/>
          <p:nvPr/>
        </p:nvSpPr>
        <p:spPr>
          <a:xfrm>
            <a:off x="366713" y="1177760"/>
            <a:ext cx="5014912" cy="3662541"/>
          </a:xfrm>
          <a:prstGeom prst="rect">
            <a:avLst/>
          </a:prstGeom>
          <a:noFill/>
        </p:spPr>
        <p:txBody>
          <a:bodyPr wrap="square">
            <a:spAutoFit/>
          </a:bodyPr>
          <a:lstStyle/>
          <a:p>
            <a:pPr marL="285750" indent="-285750">
              <a:buFont typeface="Arial" panose="020B0604020202020204" pitchFamily="34" charset="0"/>
              <a:buChar char="•"/>
            </a:pPr>
            <a:r>
              <a:rPr lang="en-GB" spc="-1" dirty="0">
                <a:solidFill>
                  <a:srgbClr val="000000"/>
                </a:solidFill>
                <a:ea typeface="DejaVu Sans"/>
              </a:rPr>
              <a:t>Decades of MERRA global hourly data at 0.5 degree Lat/Lon resolution available.</a:t>
            </a:r>
          </a:p>
          <a:p>
            <a:pPr marL="285750" indent="-285750">
              <a:buFont typeface="Arial" panose="020B0604020202020204" pitchFamily="34" charset="0"/>
              <a:buChar char="•"/>
            </a:pPr>
            <a:endParaRPr lang="en-GB" spc="-1" dirty="0">
              <a:solidFill>
                <a:srgbClr val="000000"/>
              </a:solidFill>
              <a:ea typeface="DejaVu Sans"/>
            </a:endParaRPr>
          </a:p>
          <a:p>
            <a:pPr marL="285750" indent="-285750">
              <a:lnSpc>
                <a:spcPct val="100000"/>
              </a:lnSpc>
              <a:buFont typeface="Arial" panose="020B0604020202020204" pitchFamily="34" charset="0"/>
              <a:buChar char="•"/>
            </a:pPr>
            <a:r>
              <a:rPr lang="en-GB" b="0" strike="noStrike" spc="-1" dirty="0">
                <a:solidFill>
                  <a:srgbClr val="000000"/>
                </a:solidFill>
                <a:latin typeface="Calibri"/>
                <a:ea typeface="DejaVu Sans"/>
              </a:rPr>
              <a:t>Data used: </a:t>
            </a:r>
            <a:r>
              <a:rPr lang="en-GB" b="1" strike="noStrike" spc="-1" dirty="0">
                <a:solidFill>
                  <a:srgbClr val="000000"/>
                </a:solidFill>
                <a:latin typeface="Calibri"/>
                <a:ea typeface="DejaVu Sans"/>
              </a:rPr>
              <a:t>temperature, wind, solar</a:t>
            </a:r>
          </a:p>
          <a:p>
            <a:pPr marL="285750" indent="-285750">
              <a:lnSpc>
                <a:spcPct val="100000"/>
              </a:lnSpc>
              <a:buFont typeface="Arial" panose="020B0604020202020204" pitchFamily="34" charset="0"/>
              <a:buChar char="•"/>
            </a:pPr>
            <a:endParaRPr lang="en-GB" spc="-1" dirty="0">
              <a:solidFill>
                <a:srgbClr val="000000"/>
              </a:solidFill>
              <a:latin typeface="Calibri"/>
              <a:ea typeface="DejaVu Sans"/>
            </a:endParaRPr>
          </a:p>
          <a:p>
            <a:pPr marL="285750" indent="-285750">
              <a:buFont typeface="Arial" panose="020B0604020202020204" pitchFamily="34" charset="0"/>
              <a:buChar char="•"/>
            </a:pPr>
            <a:r>
              <a:rPr lang="en-GB" b="1" spc="-1" dirty="0">
                <a:solidFill>
                  <a:srgbClr val="000000"/>
                </a:solidFill>
                <a:ea typeface="DejaVu Sans"/>
              </a:rPr>
              <a:t>Temperature and solar </a:t>
            </a:r>
            <a:r>
              <a:rPr lang="en-GB" spc="-1" dirty="0">
                <a:solidFill>
                  <a:srgbClr val="000000"/>
                </a:solidFill>
                <a:ea typeface="DejaVu Sans"/>
              </a:rPr>
              <a:t>w</a:t>
            </a:r>
            <a:r>
              <a:rPr lang="en-GB" spc="-1" dirty="0">
                <a:solidFill>
                  <a:srgbClr val="000000"/>
                </a:solidFill>
                <a:latin typeface="Calibri"/>
                <a:ea typeface="DejaVu Sans"/>
              </a:rPr>
              <a:t>eighted by population distribution for demand and solar PV modelling</a:t>
            </a:r>
          </a:p>
          <a:p>
            <a:pPr marL="285750" indent="-285750">
              <a:lnSpc>
                <a:spcPct val="100000"/>
              </a:lnSpc>
              <a:buFont typeface="Arial" panose="020B0604020202020204" pitchFamily="34" charset="0"/>
              <a:buChar char="•"/>
            </a:pPr>
            <a:endParaRPr lang="en-GB" spc="-1" dirty="0">
              <a:solidFill>
                <a:srgbClr val="000000"/>
              </a:solidFill>
              <a:latin typeface="Calibri"/>
              <a:ea typeface="DejaVu Sans"/>
            </a:endParaRPr>
          </a:p>
          <a:p>
            <a:pPr marL="285750" indent="-285750">
              <a:lnSpc>
                <a:spcPct val="100000"/>
              </a:lnSpc>
              <a:buFont typeface="Arial" panose="020B0604020202020204" pitchFamily="34" charset="0"/>
              <a:buChar char="•"/>
            </a:pPr>
            <a:r>
              <a:rPr lang="en-GB" b="1" spc="-1" dirty="0">
                <a:solidFill>
                  <a:srgbClr val="000000"/>
                </a:solidFill>
                <a:latin typeface="Calibri"/>
                <a:ea typeface="DejaVu Sans"/>
              </a:rPr>
              <a:t>Wind speeds </a:t>
            </a:r>
            <a:r>
              <a:rPr lang="en-GB" spc="-1" dirty="0">
                <a:solidFill>
                  <a:srgbClr val="000000"/>
                </a:solidFill>
                <a:latin typeface="Calibri"/>
                <a:ea typeface="DejaVu Sans"/>
              </a:rPr>
              <a:t>at wind farm locations for generation modelling</a:t>
            </a:r>
          </a:p>
          <a:p>
            <a:pPr marL="285750" indent="-285750">
              <a:lnSpc>
                <a:spcPct val="100000"/>
              </a:lnSpc>
              <a:buFont typeface="Arial" panose="020B0604020202020204" pitchFamily="34" charset="0"/>
              <a:buChar char="•"/>
            </a:pPr>
            <a:endParaRPr lang="en-GB" spc="-1" dirty="0">
              <a:solidFill>
                <a:srgbClr val="000000"/>
              </a:solidFill>
              <a:latin typeface="Calibri"/>
              <a:ea typeface="DejaVu Sans"/>
            </a:endParaRPr>
          </a:p>
          <a:p>
            <a:pPr>
              <a:lnSpc>
                <a:spcPct val="100000"/>
              </a:lnSpc>
            </a:pPr>
            <a:r>
              <a:rPr lang="en-GB" spc="-1" dirty="0">
                <a:solidFill>
                  <a:srgbClr val="000000"/>
                </a:solidFill>
                <a:latin typeface="Calibri"/>
                <a:ea typeface="DejaVu Sans"/>
              </a:rPr>
              <a:t>This data collation and modelling by Dr Ed Sharp</a:t>
            </a:r>
          </a:p>
          <a:p>
            <a:pPr>
              <a:lnSpc>
                <a:spcPct val="100000"/>
              </a:lnSpc>
            </a:pPr>
            <a:endParaRPr lang="en-GB" sz="1600" b="0" strike="noStrike" spc="-1" dirty="0">
              <a:latin typeface="Arial"/>
            </a:endParaRPr>
          </a:p>
        </p:txBody>
      </p:sp>
      <p:pic>
        <p:nvPicPr>
          <p:cNvPr id="24" name="Picture 1">
            <a:extLst>
              <a:ext uri="{FF2B5EF4-FFF2-40B4-BE49-F238E27FC236}">
                <a16:creationId xmlns:a16="http://schemas.microsoft.com/office/drawing/2014/main" id="{F66C13F4-C322-48F9-9AE9-676817F327C4}"/>
              </a:ext>
            </a:extLst>
          </p:cNvPr>
          <p:cNvPicPr/>
          <p:nvPr/>
        </p:nvPicPr>
        <p:blipFill>
          <a:blip r:embed="rId3"/>
          <a:srcRect l="1975" t="20953" r="44902" b="6850"/>
          <a:stretch/>
        </p:blipFill>
        <p:spPr>
          <a:xfrm>
            <a:off x="5719913" y="1039717"/>
            <a:ext cx="3333199" cy="3384630"/>
          </a:xfrm>
          <a:prstGeom prst="rect">
            <a:avLst/>
          </a:prstGeom>
          <a:ln>
            <a:noFill/>
          </a:ln>
        </p:spPr>
      </p:pic>
    </p:spTree>
    <p:extLst>
      <p:ext uri="{BB962C8B-B14F-4D97-AF65-F5344CB8AC3E}">
        <p14:creationId xmlns:p14="http://schemas.microsoft.com/office/powerpoint/2010/main" val="2906278359"/>
      </p:ext>
    </p:extLst>
  </p:cSld>
  <p:clrMapOvr>
    <a:masterClrMapping/>
  </p:clrMapOvr>
</p:sld>
</file>

<file path=ppt/theme/theme1.xml><?xml version="1.0" encoding="utf-8"?>
<a:theme xmlns:a="http://schemas.openxmlformats.org/drawingml/2006/main" name="Office Theme">
  <a:themeElements>
    <a:clrScheme name="Custom 1">
      <a:dk1>
        <a:srgbClr val="082428"/>
      </a:dk1>
      <a:lt1>
        <a:sysClr val="window" lastClr="FFFFFF"/>
      </a:lt1>
      <a:dk2>
        <a:srgbClr val="1F497D"/>
      </a:dk2>
      <a:lt2>
        <a:srgbClr val="CCCCCC"/>
      </a:lt2>
      <a:accent1>
        <a:srgbClr val="E93955"/>
      </a:accent1>
      <a:accent2>
        <a:srgbClr val="24B19F"/>
      </a:accent2>
      <a:accent3>
        <a:srgbClr val="9BBB59"/>
      </a:accent3>
      <a:accent4>
        <a:srgbClr val="8064A2"/>
      </a:accent4>
      <a:accent5>
        <a:srgbClr val="4BACC6"/>
      </a:accent5>
      <a:accent6>
        <a:srgbClr val="F79646"/>
      </a:accent6>
      <a:hlink>
        <a:srgbClr val="E93955"/>
      </a:hlink>
      <a:folHlink>
        <a:srgbClr val="24B19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39556</TotalTime>
  <Words>9834</Words>
  <Application>Microsoft Office PowerPoint</Application>
  <PresentationFormat>On-screen Show (16:9)</PresentationFormat>
  <Paragraphs>1072</Paragraphs>
  <Slides>82</Slides>
  <Notes>80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82</vt:i4>
      </vt:variant>
    </vt:vector>
  </HeadingPairs>
  <TitlesOfParts>
    <vt:vector size="87" baseType="lpstr">
      <vt:lpstr>Arial</vt:lpstr>
      <vt:lpstr>Calibri</vt:lpstr>
      <vt:lpstr>Corbel</vt:lpstr>
      <vt:lpstr>Times New Roman</vt:lpstr>
      <vt:lpstr>Office Theme</vt:lpstr>
      <vt:lpstr>A 100% renewable UK with a focus on heat  </vt:lpstr>
      <vt:lpstr>Introduction</vt:lpstr>
      <vt:lpstr>Varying demands and generation - storage, transmission</vt:lpstr>
      <vt:lpstr>Energy service demands - the starting point</vt:lpstr>
      <vt:lpstr>PowerPoint Presentation</vt:lpstr>
      <vt:lpstr>A national energy system</vt:lpstr>
      <vt:lpstr>Interconnector trade</vt:lpstr>
      <vt:lpstr>ESTIMO – system control algorithm</vt:lpstr>
      <vt:lpstr>PowerPoint Presentation</vt:lpstr>
      <vt:lpstr>PowerPoint Presentation</vt:lpstr>
      <vt:lpstr>Heat demand and emissions</vt:lpstr>
      <vt:lpstr>Heat demand variation </vt:lpstr>
      <vt:lpstr>Primary supply illustration </vt:lpstr>
      <vt:lpstr>Designing zero emission systems</vt:lpstr>
      <vt:lpstr>Primary resources scope</vt:lpstr>
      <vt:lpstr>Heating technologies using zero emission electricity</vt:lpstr>
      <vt:lpstr>PowerPoint Presentation</vt:lpstr>
      <vt:lpstr>District heat – a flexible, multi heat source system </vt:lpstr>
      <vt:lpstr>Nine zero emission designs explored </vt:lpstr>
      <vt:lpstr>Annual: heat and cooling demands</vt:lpstr>
      <vt:lpstr>Heat and cool demand with climate change</vt:lpstr>
      <vt:lpstr>Electricity consumption</vt:lpstr>
      <vt:lpstr>Primary renewable capacities and annual production</vt:lpstr>
      <vt:lpstr>Hourly flows and storage 2009-2011</vt:lpstr>
      <vt:lpstr>Storage</vt:lpstr>
      <vt:lpstr>Costs: whole system and electricity subsystem</vt:lpstr>
      <vt:lpstr>Costs cumulated across the system</vt:lpstr>
      <vt:lpstr>Renewable and natural gas heating costs and emissions</vt:lpstr>
      <vt:lpstr>Security and resilience of zero emission systems</vt:lpstr>
      <vt:lpstr>Summary</vt:lpstr>
      <vt:lpstr>Indicative implementation rates</vt:lpstr>
      <vt:lpstr>Heating systems comparison</vt:lpstr>
      <vt:lpstr>Next steps being considered</vt:lpstr>
      <vt:lpstr>PowerPoint Presentation</vt:lpstr>
      <vt:lpstr>PowerPoint Presentation</vt:lpstr>
      <vt:lpstr>PowerPoint Presentation</vt:lpstr>
      <vt:lpstr>PowerPoint Presentation</vt:lpstr>
      <vt:lpstr>ESTIMO – energy service demands</vt:lpstr>
      <vt:lpstr>Heat demand and emissions</vt:lpstr>
      <vt:lpstr>Resources and technology scope 1</vt:lpstr>
      <vt:lpstr>PowerPoint Presentation</vt:lpstr>
      <vt:lpstr>Consumer heat and cool supply simulation – peak design conditions</vt:lpstr>
      <vt:lpstr>District heat – low storage period </vt:lpstr>
      <vt:lpstr>District heat </vt:lpstr>
      <vt:lpstr>District heat – storage in scenarios </vt:lpstr>
      <vt:lpstr>Storage over 35 years</vt:lpstr>
      <vt:lpstr>Commentary: climate change</vt:lpstr>
      <vt:lpstr>Annual: deliveries by distribution networks</vt:lpstr>
      <vt:lpstr>Annual: electricity delivered for heat</vt:lpstr>
      <vt:lpstr>Peak flows</vt:lpstr>
      <vt:lpstr>Technical and cost data</vt:lpstr>
      <vt:lpstr>Costs: disaggregated</vt:lpstr>
      <vt:lpstr>Costs of heat and electricity</vt:lpstr>
      <vt:lpstr>Cost comparisons: single zero emission vectors</vt:lpstr>
      <vt:lpstr>Commentary: electricity network</vt:lpstr>
      <vt:lpstr>Commentary: technology uncertainties</vt:lpstr>
      <vt:lpstr>Commentary: supply security and resilience</vt:lpstr>
      <vt:lpstr>Commentary: optimisation and system dynamic control</vt:lpstr>
      <vt:lpstr>Commentary: renewable spillage</vt:lpstr>
      <vt:lpstr>Consumer system implementation</vt:lpstr>
      <vt:lpstr>Indicative implementation rates</vt:lpstr>
      <vt:lpstr>Vector comparison summary</vt:lpstr>
      <vt:lpstr>Natural gas for net zero heating</vt:lpstr>
      <vt:lpstr>Natural gas supply</vt:lpstr>
      <vt:lpstr>Negative emissions</vt:lpstr>
      <vt:lpstr>Three natural gas (NG) heating options</vt:lpstr>
      <vt:lpstr>NG: ‘Blue’ hydrogen from steam methane reforming CCS</vt:lpstr>
      <vt:lpstr>NG: DH – Combined Heat and Power CCS + Heat pump </vt:lpstr>
      <vt:lpstr>Natural gas options – preliminary estimates</vt:lpstr>
      <vt:lpstr>Comparison sensitivities</vt:lpstr>
      <vt:lpstr>Hard to solve challenges</vt:lpstr>
      <vt:lpstr>ESTIMO – illustrative results</vt:lpstr>
      <vt:lpstr>District heat supply in DH scenario – 2010 meteorology </vt:lpstr>
      <vt:lpstr>ESTIMO – weather impact on battery electric vehicles (2030)</vt:lpstr>
      <vt:lpstr>ESTIMO – district heating (hourly simulation for one month)</vt:lpstr>
      <vt:lpstr>ESTIMO – district heating (annual sum)</vt:lpstr>
      <vt:lpstr>ESTIMO – electrofuels (hydrogen,ammonia) demand, production, storage</vt:lpstr>
      <vt:lpstr>ESTIMO– electricity system integration (simulation hourly for one month)</vt:lpstr>
      <vt:lpstr>ESTIMO – weather and renewable generation</vt:lpstr>
      <vt:lpstr>ESTIMO – heat supply</vt:lpstr>
      <vt:lpstr>ESTIMO – gas</vt:lpstr>
      <vt:lpstr>ESTIMO – primary energy</vt:lpstr>
    </vt:vector>
  </TitlesOfParts>
  <Manager/>
  <Company>Centre for Research into Energy Demand Solutions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CREDS</dc:title>
  <dc:subject>Research to transform the energy demand landscape</dc:subject>
  <dc:creator>Mark Barrett</dc:creator>
  <cp:keywords/>
  <dc:description/>
  <cp:lastModifiedBy>David Toke</cp:lastModifiedBy>
  <cp:revision>602</cp:revision>
  <dcterms:created xsi:type="dcterms:W3CDTF">2018-08-02T19:51:08Z</dcterms:created>
  <dcterms:modified xsi:type="dcterms:W3CDTF">2021-10-21T14:09:03Z</dcterms:modified>
  <cp:category/>
</cp:coreProperties>
</file>