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81" r:id="rId5"/>
    <p:sldId id="265" r:id="rId6"/>
    <p:sldId id="276" r:id="rId7"/>
    <p:sldId id="282" r:id="rId8"/>
    <p:sldId id="278" r:id="rId9"/>
    <p:sldId id="261" r:id="rId10"/>
    <p:sldId id="280" r:id="rId11"/>
    <p:sldId id="279" r:id="rId12"/>
    <p:sldId id="269" r:id="rId13"/>
    <p:sldId id="266" r:id="rId14"/>
    <p:sldId id="268" r:id="rId15"/>
    <p:sldId id="274" r:id="rId16"/>
    <p:sldId id="267"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E1D16-5020-414E-8F81-6B012981B116}" v="9" dt="2024-02-19T17:16:02.2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5" d="100"/>
          <a:sy n="105" d="100"/>
        </p:scale>
        <p:origin x="14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8B2E7-30F6-4D79-9BD9-9FBDA57BDA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0F8D731-0783-4381-9363-6D1022A822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98C4E11-4571-4D74-8542-4EDB4B2F5F0E}"/>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5" name="Footer Placeholder 4">
            <a:extLst>
              <a:ext uri="{FF2B5EF4-FFF2-40B4-BE49-F238E27FC236}">
                <a16:creationId xmlns:a16="http://schemas.microsoft.com/office/drawing/2014/main" id="{16C5B091-1BC8-4CC0-BA6F-692483823E3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A472375-AF16-4F55-BFE0-12B597993A4E}"/>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404722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D8C65-C94A-4E15-A18E-5F9B9DE0C2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1397ED-E916-4DBF-84A2-234B490C21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A09CD4-F204-4D86-A6BA-9C7DEF3CAF65}"/>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5" name="Footer Placeholder 4">
            <a:extLst>
              <a:ext uri="{FF2B5EF4-FFF2-40B4-BE49-F238E27FC236}">
                <a16:creationId xmlns:a16="http://schemas.microsoft.com/office/drawing/2014/main" id="{97B72110-A763-469A-B70E-41F916BE88A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007B3A1-43E9-41BB-B7FB-AD4756FBA5E9}"/>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1033729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5DC287-A8C4-4235-90A4-0AE4BFB92C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1C70C0-1E6E-4B8D-8451-74F08C677C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A0F956-C7FF-4773-8F39-5304DC72EBA8}"/>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5" name="Footer Placeholder 4">
            <a:extLst>
              <a:ext uri="{FF2B5EF4-FFF2-40B4-BE49-F238E27FC236}">
                <a16:creationId xmlns:a16="http://schemas.microsoft.com/office/drawing/2014/main" id="{4C90B13C-F016-4B35-AD8D-09A127898A3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932AD8E-04A6-4513-93B6-60F7FE10CE31}"/>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305544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95D72-B878-416C-9E84-010847B5C9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BA4483-F40A-4F73-AC46-633B8C72B7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6A7118-3427-4E67-95F2-DA98C2D70386}"/>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5" name="Footer Placeholder 4">
            <a:extLst>
              <a:ext uri="{FF2B5EF4-FFF2-40B4-BE49-F238E27FC236}">
                <a16:creationId xmlns:a16="http://schemas.microsoft.com/office/drawing/2014/main" id="{961325DA-FC84-4D8C-A232-ED937A3E093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B98904D-DFA9-43C8-923F-C1576131BAC1}"/>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58088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DCBA6-EAF9-4DCE-8B66-B420E0019E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6BC430-E516-4949-B5C6-D3F69E023D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E2E60F-03F9-4B38-9FC9-2E4432FF21EF}"/>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5" name="Footer Placeholder 4">
            <a:extLst>
              <a:ext uri="{FF2B5EF4-FFF2-40B4-BE49-F238E27FC236}">
                <a16:creationId xmlns:a16="http://schemas.microsoft.com/office/drawing/2014/main" id="{495664BB-5D25-4763-AA01-5462DCA6231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A55C19D-9CD1-4E23-9DB4-549635838FE0}"/>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3059655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6DEFD-CA1D-4FA6-814D-9DD3500CAD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CD26F1-285A-4DB0-9F76-1E6A00FB939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C2BDE3-A92E-4972-9A05-D7147E06C8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0FD6D4C-D6D0-4910-B438-4097FCDFB7F3}"/>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6" name="Footer Placeholder 5">
            <a:extLst>
              <a:ext uri="{FF2B5EF4-FFF2-40B4-BE49-F238E27FC236}">
                <a16:creationId xmlns:a16="http://schemas.microsoft.com/office/drawing/2014/main" id="{7838F4BA-E274-46D0-BCFC-4B5C1C56E10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1DBE30B-115A-4BE1-8577-BF1F312A6C3D}"/>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202258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69CC-1829-46BB-B31D-4383CDB803B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B3B858-0E3F-485F-AD1E-F002ABCF5A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90B7DB-796B-42B4-98B9-AA5A394A4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C805602-8180-4304-93AC-3693B67170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185E9A-AB65-44E7-ACEE-E8E1D7BD464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5025F1E-F17A-4AAE-88DB-606D3B68AE03}"/>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8" name="Footer Placeholder 7">
            <a:extLst>
              <a:ext uri="{FF2B5EF4-FFF2-40B4-BE49-F238E27FC236}">
                <a16:creationId xmlns:a16="http://schemas.microsoft.com/office/drawing/2014/main" id="{8D95AA2E-5574-4C82-A4D3-CBB6968F1B2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28BF88CE-4C74-4B5F-BD38-D26EDC2D43A9}"/>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97207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4442E-0204-4D1B-817E-78323A8FF7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C3EC61C-4BF6-4F55-9085-CE852C7D0B05}"/>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4" name="Footer Placeholder 3">
            <a:extLst>
              <a:ext uri="{FF2B5EF4-FFF2-40B4-BE49-F238E27FC236}">
                <a16:creationId xmlns:a16="http://schemas.microsoft.com/office/drawing/2014/main" id="{9F324471-175F-40A5-9E6B-0058E3F7992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BE5753F-BB72-4C14-BD1E-605F433C1C6D}"/>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45931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ED12F5-AB1F-4F1B-9414-190EAF681030}"/>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3" name="Footer Placeholder 2">
            <a:extLst>
              <a:ext uri="{FF2B5EF4-FFF2-40B4-BE49-F238E27FC236}">
                <a16:creationId xmlns:a16="http://schemas.microsoft.com/office/drawing/2014/main" id="{FA234240-8255-4A24-93E3-0A1AD05439E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8327EAC-7EC8-49B6-93DD-9C5F28D6CB3E}"/>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1547875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97D20-BF36-4854-86FC-C27330FFD7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85E7EAA-437C-45FF-B246-E1830E45B9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9DB2BB5-D786-483B-A529-53D8773AB8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972F44-2898-4DA7-ADE6-0B62B13DEC0B}"/>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6" name="Footer Placeholder 5">
            <a:extLst>
              <a:ext uri="{FF2B5EF4-FFF2-40B4-BE49-F238E27FC236}">
                <a16:creationId xmlns:a16="http://schemas.microsoft.com/office/drawing/2014/main" id="{6B695692-440C-4B9D-971F-54C633EE0C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D5CCA31-9A80-4EE1-9515-EE6B02C5B2D6}"/>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280857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C0A3A-1449-4623-844D-6FB6D74E5F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7AF3C84-A5F7-4721-98DB-FB52BBDD7E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1445DD0-566C-49D1-896C-415168C07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5CB48E-E522-4BF0-96DB-D582845009A8}"/>
              </a:ext>
            </a:extLst>
          </p:cNvPr>
          <p:cNvSpPr>
            <a:spLocks noGrp="1"/>
          </p:cNvSpPr>
          <p:nvPr>
            <p:ph type="dt" sz="half" idx="10"/>
          </p:nvPr>
        </p:nvSpPr>
        <p:spPr/>
        <p:txBody>
          <a:bodyPr/>
          <a:lstStyle/>
          <a:p>
            <a:fld id="{85B9A01C-5F81-4D8B-A749-01A31A7743F9}" type="datetimeFigureOut">
              <a:rPr lang="en-GB" smtClean="0"/>
              <a:t>25/02/2024</a:t>
            </a:fld>
            <a:endParaRPr lang="en-GB" dirty="0"/>
          </a:p>
        </p:txBody>
      </p:sp>
      <p:sp>
        <p:nvSpPr>
          <p:cNvPr id="6" name="Footer Placeholder 5">
            <a:extLst>
              <a:ext uri="{FF2B5EF4-FFF2-40B4-BE49-F238E27FC236}">
                <a16:creationId xmlns:a16="http://schemas.microsoft.com/office/drawing/2014/main" id="{4704B79D-F5B4-4143-B5BB-FA537237D24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A1DA226-CB28-4A0C-9510-BE752B140105}"/>
              </a:ext>
            </a:extLst>
          </p:cNvPr>
          <p:cNvSpPr>
            <a:spLocks noGrp="1"/>
          </p:cNvSpPr>
          <p:nvPr>
            <p:ph type="sldNum" sz="quarter" idx="12"/>
          </p:nvPr>
        </p:nvSpPr>
        <p:spPr/>
        <p:txBody>
          <a:bodyPr/>
          <a:lstStyle/>
          <a:p>
            <a:fld id="{68B60F92-DA62-4D4F-BD21-10BCB598683E}" type="slidenum">
              <a:rPr lang="en-GB" smtClean="0"/>
              <a:t>‹#›</a:t>
            </a:fld>
            <a:endParaRPr lang="en-GB" dirty="0"/>
          </a:p>
        </p:txBody>
      </p:sp>
    </p:spTree>
    <p:extLst>
      <p:ext uri="{BB962C8B-B14F-4D97-AF65-F5344CB8AC3E}">
        <p14:creationId xmlns:p14="http://schemas.microsoft.com/office/powerpoint/2010/main" val="390543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4BF780-AB0F-4247-827B-986BF57D20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71A85F-C565-4A77-942E-93D1DD8BE7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58477F-E5D8-49A5-AA5F-3E613C0646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B9A01C-5F81-4D8B-A749-01A31A7743F9}" type="datetimeFigureOut">
              <a:rPr lang="en-GB" smtClean="0"/>
              <a:t>25/02/2024</a:t>
            </a:fld>
            <a:endParaRPr lang="en-GB" dirty="0"/>
          </a:p>
        </p:txBody>
      </p:sp>
      <p:sp>
        <p:nvSpPr>
          <p:cNvPr id="5" name="Footer Placeholder 4">
            <a:extLst>
              <a:ext uri="{FF2B5EF4-FFF2-40B4-BE49-F238E27FC236}">
                <a16:creationId xmlns:a16="http://schemas.microsoft.com/office/drawing/2014/main" id="{D345CFE6-541A-40CB-B69E-CBAF1F8BC7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F1F7AF62-185C-43AF-B9E8-D4616DEF1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60F92-DA62-4D4F-BD21-10BCB598683E}" type="slidenum">
              <a:rPr lang="en-GB" smtClean="0"/>
              <a:t>‹#›</a:t>
            </a:fld>
            <a:endParaRPr lang="en-GB" dirty="0"/>
          </a:p>
        </p:txBody>
      </p:sp>
    </p:spTree>
    <p:extLst>
      <p:ext uri="{BB962C8B-B14F-4D97-AF65-F5344CB8AC3E}">
        <p14:creationId xmlns:p14="http://schemas.microsoft.com/office/powerpoint/2010/main" val="3205021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siru.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86D6-3515-409A-9B67-BFA0DE1481CE}"/>
              </a:ext>
            </a:extLst>
          </p:cNvPr>
          <p:cNvSpPr>
            <a:spLocks noGrp="1"/>
          </p:cNvSpPr>
          <p:nvPr>
            <p:ph type="ctrTitle"/>
          </p:nvPr>
        </p:nvSpPr>
        <p:spPr>
          <a:xfrm>
            <a:off x="0" y="0"/>
            <a:ext cx="12103100" cy="4686300"/>
          </a:xfrm>
        </p:spPr>
        <p:txBody>
          <a:bodyPr anchor="ctr"/>
          <a:lstStyle/>
          <a:p>
            <a:r>
              <a:rPr lang="en-GB" sz="4400" dirty="0"/>
              <a:t>Prospects for SMRs in the UK</a:t>
            </a:r>
            <a:br>
              <a:rPr lang="en-GB" sz="4400" dirty="0"/>
            </a:br>
            <a:r>
              <a:rPr lang="en-GB" sz="4400" dirty="0"/>
              <a:t>Steve Thomas</a:t>
            </a:r>
            <a:br>
              <a:rPr lang="en-GB" dirty="0"/>
            </a:br>
            <a:br>
              <a:rPr lang="en-GB" dirty="0"/>
            </a:br>
            <a:r>
              <a:rPr lang="en-GB" sz="2800" dirty="0"/>
              <a:t>Presentation to Webinar</a:t>
            </a:r>
            <a:br>
              <a:rPr lang="en-GB" sz="2800" dirty="0"/>
            </a:br>
            <a:r>
              <a:rPr lang="en-GB" sz="2800" dirty="0"/>
              <a:t>February 21, 2024</a:t>
            </a:r>
          </a:p>
        </p:txBody>
      </p:sp>
      <p:sp>
        <p:nvSpPr>
          <p:cNvPr id="3" name="Subtitle 2">
            <a:extLst>
              <a:ext uri="{FF2B5EF4-FFF2-40B4-BE49-F238E27FC236}">
                <a16:creationId xmlns:a16="http://schemas.microsoft.com/office/drawing/2014/main" id="{75FB5DCC-A304-4009-902F-4B5491E28458}"/>
              </a:ext>
            </a:extLst>
          </p:cNvPr>
          <p:cNvSpPr>
            <a:spLocks noGrp="1"/>
          </p:cNvSpPr>
          <p:nvPr>
            <p:ph type="subTitle" idx="1"/>
          </p:nvPr>
        </p:nvSpPr>
        <p:spPr>
          <a:xfrm>
            <a:off x="1524000" y="4914900"/>
            <a:ext cx="9144000" cy="1943098"/>
          </a:xfrm>
        </p:spPr>
        <p:txBody>
          <a:bodyPr anchor="ctr">
            <a:normAutofit/>
          </a:bodyPr>
          <a:lstStyle/>
          <a:p>
            <a:pPr>
              <a:defRPr/>
            </a:pPr>
            <a:r>
              <a:rPr lang="en-GB" b="1" dirty="0"/>
              <a:t>Steve Thomas  (stephen.thomas@gre.ac.uk)</a:t>
            </a:r>
          </a:p>
          <a:p>
            <a:pPr>
              <a:defRPr/>
            </a:pPr>
            <a:r>
              <a:rPr lang="en-GB" b="1" dirty="0"/>
              <a:t>Emeritus Professor of Energy Policy</a:t>
            </a:r>
          </a:p>
          <a:p>
            <a:pPr>
              <a:defRPr/>
            </a:pPr>
            <a:r>
              <a:rPr lang="en-GB" b="1" dirty="0"/>
              <a:t>PSIRU (</a:t>
            </a:r>
            <a:r>
              <a:rPr lang="en-GB" b="1" dirty="0">
                <a:hlinkClick r:id="rId2"/>
              </a:rPr>
              <a:t>www.psiru.org</a:t>
            </a:r>
            <a:r>
              <a:rPr lang="en-GB" b="1" dirty="0"/>
              <a:t>), Business School</a:t>
            </a:r>
          </a:p>
          <a:p>
            <a:pPr>
              <a:defRPr/>
            </a:pPr>
            <a:r>
              <a:rPr lang="en-GB" b="1" dirty="0"/>
              <a:t>University of Greenwich</a:t>
            </a:r>
            <a:endParaRPr lang="en-GB" dirty="0"/>
          </a:p>
        </p:txBody>
      </p:sp>
    </p:spTree>
    <p:extLst>
      <p:ext uri="{BB962C8B-B14F-4D97-AF65-F5344CB8AC3E}">
        <p14:creationId xmlns:p14="http://schemas.microsoft.com/office/powerpoint/2010/main" val="507543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72002-583D-C01C-6F03-98FE70BB98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B27063-90B8-8882-D517-81425B3A8B9E}"/>
              </a:ext>
            </a:extLst>
          </p:cNvPr>
          <p:cNvSpPr>
            <a:spLocks noGrp="1"/>
          </p:cNvSpPr>
          <p:nvPr>
            <p:ph type="title"/>
          </p:nvPr>
        </p:nvSpPr>
        <p:spPr>
          <a:xfrm>
            <a:off x="0" y="1"/>
            <a:ext cx="12192000" cy="698499"/>
          </a:xfrm>
        </p:spPr>
        <p:txBody>
          <a:bodyPr/>
          <a:lstStyle/>
          <a:p>
            <a:pPr algn="ctr"/>
            <a:r>
              <a:rPr lang="en-GB" dirty="0"/>
              <a:t>Jobs</a:t>
            </a:r>
          </a:p>
        </p:txBody>
      </p:sp>
      <p:sp>
        <p:nvSpPr>
          <p:cNvPr id="3" name="Content Placeholder 2">
            <a:extLst>
              <a:ext uri="{FF2B5EF4-FFF2-40B4-BE49-F238E27FC236}">
                <a16:creationId xmlns:a16="http://schemas.microsoft.com/office/drawing/2014/main" id="{8162B697-A349-6A33-F14F-0EDB742DFAA6}"/>
              </a:ext>
            </a:extLst>
          </p:cNvPr>
          <p:cNvSpPr>
            <a:spLocks noGrp="1"/>
          </p:cNvSpPr>
          <p:nvPr>
            <p:ph idx="1"/>
          </p:nvPr>
        </p:nvSpPr>
        <p:spPr>
          <a:xfrm>
            <a:off x="0" y="698500"/>
            <a:ext cx="12192000" cy="6159499"/>
          </a:xfrm>
        </p:spPr>
        <p:txBody>
          <a:bodyPr>
            <a:normAutofit fontScale="92500" lnSpcReduction="10000"/>
          </a:bodyPr>
          <a:lstStyle/>
          <a:p>
            <a:r>
              <a:rPr lang="en-GB" dirty="0"/>
              <a:t>Nuclear reactors require large numbers of workers during the construction phase, typically having specific skills unlikely to be found in the local region &amp; these workers may come from abroad.</a:t>
            </a:r>
          </a:p>
          <a:p>
            <a:endParaRPr lang="en-GB" dirty="0"/>
          </a:p>
          <a:p>
            <a:r>
              <a:rPr lang="en-GB" dirty="0"/>
              <a:t>Jobs typically last only a year &amp; this is very disruptive to the local area requiring large amount of short-term accommodation &amp; facilities</a:t>
            </a:r>
          </a:p>
          <a:p>
            <a:endParaRPr lang="en-GB" dirty="0"/>
          </a:p>
          <a:p>
            <a:r>
              <a:rPr lang="en-GB" dirty="0"/>
              <a:t>If SMRs are cheaper &amp; quicker to build than large reactors, they will create less work &amp; over a shorter period</a:t>
            </a:r>
          </a:p>
          <a:p>
            <a:pPr marL="0" indent="0">
              <a:buNone/>
            </a:pPr>
            <a:endParaRPr lang="en-GB" dirty="0"/>
          </a:p>
          <a:p>
            <a:r>
              <a:rPr lang="en-GB" dirty="0"/>
              <a:t>If factories with production lines are efficient, they require fewer workers than other manufacture methods. Factories are unlikely to be in the country of order for exports</a:t>
            </a:r>
          </a:p>
          <a:p>
            <a:endParaRPr lang="en-GB" dirty="0"/>
          </a:p>
          <a:p>
            <a:r>
              <a:rPr lang="en-GB" dirty="0"/>
              <a:t>An operating reactor requires few permanent staff. Operators require highly specific skills unlikely to be found among the local population</a:t>
            </a:r>
          </a:p>
        </p:txBody>
      </p:sp>
    </p:spTree>
    <p:extLst>
      <p:ext uri="{BB962C8B-B14F-4D97-AF65-F5344CB8AC3E}">
        <p14:creationId xmlns:p14="http://schemas.microsoft.com/office/powerpoint/2010/main" val="2235836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5478C7-78F5-9AE8-21E3-D744558F1D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CE44A8-C862-25A6-ECCB-6ECA88011B8B}"/>
              </a:ext>
            </a:extLst>
          </p:cNvPr>
          <p:cNvSpPr>
            <a:spLocks noGrp="1"/>
          </p:cNvSpPr>
          <p:nvPr>
            <p:ph type="title"/>
          </p:nvPr>
        </p:nvSpPr>
        <p:spPr>
          <a:xfrm>
            <a:off x="0" y="1"/>
            <a:ext cx="12192000" cy="828941"/>
          </a:xfrm>
        </p:spPr>
        <p:txBody>
          <a:bodyPr/>
          <a:lstStyle/>
          <a:p>
            <a:pPr algn="ctr"/>
            <a:r>
              <a:rPr lang="en-GB" dirty="0"/>
              <a:t>Conclusions</a:t>
            </a:r>
          </a:p>
        </p:txBody>
      </p:sp>
      <p:sp>
        <p:nvSpPr>
          <p:cNvPr id="3" name="Content Placeholder 2">
            <a:extLst>
              <a:ext uri="{FF2B5EF4-FFF2-40B4-BE49-F238E27FC236}">
                <a16:creationId xmlns:a16="http://schemas.microsoft.com/office/drawing/2014/main" id="{DB98FD9F-6C0A-9F79-D2E1-9F38C30DD6E5}"/>
              </a:ext>
            </a:extLst>
          </p:cNvPr>
          <p:cNvSpPr>
            <a:spLocks noGrp="1"/>
          </p:cNvSpPr>
          <p:nvPr>
            <p:ph idx="1"/>
          </p:nvPr>
        </p:nvSpPr>
        <p:spPr>
          <a:xfrm>
            <a:off x="0" y="828942"/>
            <a:ext cx="12192000" cy="6029057"/>
          </a:xfrm>
        </p:spPr>
        <p:txBody>
          <a:bodyPr>
            <a:normAutofit fontScale="85000" lnSpcReduction="20000"/>
          </a:bodyPr>
          <a:lstStyle/>
          <a:p>
            <a:r>
              <a:rPr lang="en-GB" dirty="0"/>
              <a:t>SMR development worldwide reliant on public money</a:t>
            </a:r>
          </a:p>
          <a:p>
            <a:endParaRPr lang="en-GB" dirty="0"/>
          </a:p>
          <a:p>
            <a:r>
              <a:rPr lang="en-GB" dirty="0"/>
              <a:t>Reactor vendors always overstate how close to availability designs are. No SMR design has completed a comprehensive safety review anywhere in the world. It will be 2+ years before 1st review is complete &amp; costs established. Reckless to order an SMR without safety certification</a:t>
            </a:r>
          </a:p>
          <a:p>
            <a:endParaRPr lang="en-GB" dirty="0"/>
          </a:p>
          <a:p>
            <a:r>
              <a:rPr lang="en-GB" dirty="0"/>
              <a:t>Producing new reactor designs is risky, expensive &amp; takes ages. </a:t>
            </a:r>
            <a:r>
              <a:rPr lang="en-GB" dirty="0" err="1"/>
              <a:t>NuScale</a:t>
            </a:r>
            <a:r>
              <a:rPr lang="en-GB" dirty="0"/>
              <a:t> collapsed after 20 years’ work &amp; $1bn spent including large amounts of US public money. All vendors looking for large amounts of public money &amp; guarantees of orders to bring their designs to commerciality</a:t>
            </a:r>
          </a:p>
          <a:p>
            <a:endParaRPr lang="en-GB" dirty="0"/>
          </a:p>
          <a:p>
            <a:r>
              <a:rPr lang="en-GB" dirty="0"/>
              <a:t>Traditional vendors don’t have funds to develop a new design without strong assurance of orders. Westinghouse &amp; </a:t>
            </a:r>
            <a:r>
              <a:rPr lang="en-GB" dirty="0" err="1"/>
              <a:t>Framatome</a:t>
            </a:r>
            <a:r>
              <a:rPr lang="en-GB" dirty="0"/>
              <a:t> are emerging from bankruptcy. Scaling down existing designs (AP300 &amp; BWRX-300) is a cheaper way to produce SMR designs but given the large designs are uneconomic, why would smaller ones be better, why would they be less complex?</a:t>
            </a:r>
          </a:p>
          <a:p>
            <a:endParaRPr lang="en-GB" dirty="0"/>
          </a:p>
          <a:p>
            <a:r>
              <a:rPr lang="en-GB" dirty="0"/>
              <a:t>New companies need public funding &amp; partners </a:t>
            </a:r>
            <a:r>
              <a:rPr lang="en-GB"/>
              <a:t>with skills in </a:t>
            </a:r>
            <a:r>
              <a:rPr lang="en-GB" dirty="0"/>
              <a:t>nuclear construction to sell reactors</a:t>
            </a:r>
          </a:p>
        </p:txBody>
      </p:sp>
    </p:spTree>
    <p:extLst>
      <p:ext uri="{BB962C8B-B14F-4D97-AF65-F5344CB8AC3E}">
        <p14:creationId xmlns:p14="http://schemas.microsoft.com/office/powerpoint/2010/main" val="1943636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F31B8-2BFA-E748-B6E1-D7FB6ADE29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75B624-26E9-29F6-86F8-FE3541377985}"/>
              </a:ext>
            </a:extLst>
          </p:cNvPr>
          <p:cNvSpPr>
            <a:spLocks noGrp="1"/>
          </p:cNvSpPr>
          <p:nvPr>
            <p:ph type="title"/>
          </p:nvPr>
        </p:nvSpPr>
        <p:spPr>
          <a:xfrm>
            <a:off x="0" y="1"/>
            <a:ext cx="12192000" cy="698499"/>
          </a:xfrm>
        </p:spPr>
        <p:txBody>
          <a:bodyPr/>
          <a:lstStyle/>
          <a:p>
            <a:pPr algn="ctr"/>
            <a:r>
              <a:rPr lang="en-GB" dirty="0"/>
              <a:t>Rolls Royce SMR</a:t>
            </a:r>
          </a:p>
        </p:txBody>
      </p:sp>
      <p:sp>
        <p:nvSpPr>
          <p:cNvPr id="3" name="Content Placeholder 2">
            <a:extLst>
              <a:ext uri="{FF2B5EF4-FFF2-40B4-BE49-F238E27FC236}">
                <a16:creationId xmlns:a16="http://schemas.microsoft.com/office/drawing/2014/main" id="{F8EA5FF1-1D6F-A28F-21F2-4EA7955EC816}"/>
              </a:ext>
            </a:extLst>
          </p:cNvPr>
          <p:cNvSpPr>
            <a:spLocks noGrp="1"/>
          </p:cNvSpPr>
          <p:nvPr>
            <p:ph idx="1"/>
          </p:nvPr>
        </p:nvSpPr>
        <p:spPr>
          <a:xfrm>
            <a:off x="0" y="698500"/>
            <a:ext cx="12192000" cy="6159499"/>
          </a:xfrm>
        </p:spPr>
        <p:txBody>
          <a:bodyPr>
            <a:normAutofit fontScale="92500"/>
          </a:bodyPr>
          <a:lstStyle/>
          <a:p>
            <a:r>
              <a:rPr lang="en-GB" dirty="0"/>
              <a:t>Announced 2017 as 220-440MW, then 440MW, now 470MW. Old-fashioned design - not integral, not reliant on passive safety, built at surface level. Little interest outside UK</a:t>
            </a:r>
          </a:p>
          <a:p>
            <a:endParaRPr lang="en-GB" dirty="0"/>
          </a:p>
          <a:p>
            <a:r>
              <a:rPr lang="en-GB" dirty="0"/>
              <a:t>Began 4-year UK safety review process in 2022. 1st stage complete, 2</a:t>
            </a:r>
            <a:r>
              <a:rPr lang="en-GB" baseline="30000" dirty="0"/>
              <a:t>nd</a:t>
            </a:r>
            <a:r>
              <a:rPr lang="en-GB" dirty="0"/>
              <a:t> stage due to complete June 2024, 3</a:t>
            </a:r>
            <a:r>
              <a:rPr lang="en-GB" baseline="30000" dirty="0"/>
              <a:t>rd</a:t>
            </a:r>
            <a:r>
              <a:rPr lang="en-GB" dirty="0"/>
              <a:t> stage Aug 2026 (certification)</a:t>
            </a:r>
          </a:p>
          <a:p>
            <a:endParaRPr lang="en-GB" dirty="0"/>
          </a:p>
          <a:p>
            <a:r>
              <a:rPr lang="en-GB" dirty="0"/>
              <a:t>Previously seen as a front-runner for UK, but public funding required to develop the design to commercial status, to equip &amp; set up factory production lines &amp; guarantees for orders for 12+ reactors.</a:t>
            </a:r>
          </a:p>
          <a:p>
            <a:endParaRPr lang="en-GB" dirty="0"/>
          </a:p>
          <a:p>
            <a:r>
              <a:rPr lang="en-GB" dirty="0"/>
              <a:t>Tens of billions of £ required. Can UK government justify this? </a:t>
            </a:r>
          </a:p>
          <a:p>
            <a:endParaRPr lang="en-GB" dirty="0"/>
          </a:p>
          <a:p>
            <a:r>
              <a:rPr lang="en-GB" dirty="0"/>
              <a:t>UK public money runs out when stage 2 of GDA complete. Will more be offered? Using a design developed &amp; funded elsewhere would be cheaper</a:t>
            </a:r>
          </a:p>
        </p:txBody>
      </p:sp>
    </p:spTree>
    <p:extLst>
      <p:ext uri="{BB962C8B-B14F-4D97-AF65-F5344CB8AC3E}">
        <p14:creationId xmlns:p14="http://schemas.microsoft.com/office/powerpoint/2010/main" val="3026146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GE-Hitachi BWRX-300</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lnSpcReduction="10000"/>
          </a:bodyPr>
          <a:lstStyle/>
          <a:p>
            <a:r>
              <a:rPr lang="en-GB" dirty="0"/>
              <a:t>Announced 2018. Scaled down version of 1520MW ESBWR, passive safety</a:t>
            </a:r>
          </a:p>
          <a:p>
            <a:endParaRPr lang="en-GB" dirty="0"/>
          </a:p>
          <a:p>
            <a:r>
              <a:rPr lang="en-GB" dirty="0"/>
              <a:t>ESBWR design approved by US Nuclear Regulatory Commission in 2014 but never marketed because uneconomic. Why would scaling it down make it cheaper?</a:t>
            </a:r>
          </a:p>
          <a:p>
            <a:endParaRPr lang="en-GB" dirty="0"/>
          </a:p>
          <a:p>
            <a:r>
              <a:rPr lang="en-GB" dirty="0"/>
              <a:t>Preliminary safety reviews underway in Canada &amp; USA</a:t>
            </a:r>
          </a:p>
          <a:p>
            <a:endParaRPr lang="en-GB" dirty="0"/>
          </a:p>
          <a:p>
            <a:r>
              <a:rPr lang="en-GB" dirty="0"/>
              <a:t>Applied to undergo Generic Design Assessment (GDA) in UK in Dec 2022. Application approved by UK government in Jan 2024, given £30m of public funds to undergo first 2 phases of GDA</a:t>
            </a:r>
          </a:p>
          <a:p>
            <a:endParaRPr lang="en-GB" dirty="0"/>
          </a:p>
          <a:p>
            <a:r>
              <a:rPr lang="en-GB" dirty="0"/>
              <a:t>ONR FAQ. Who pays for GDAs. </a:t>
            </a:r>
            <a:r>
              <a:rPr lang="en-GB" b="0" i="0" dirty="0">
                <a:solidFill>
                  <a:srgbClr val="111111"/>
                </a:solidFill>
                <a:effectLst/>
              </a:rPr>
              <a:t>The assessment and all related costs will be paid for by the Requesting Party (RP), the companies who have submitted a design for assessment.</a:t>
            </a:r>
            <a:endParaRPr lang="en-GB" dirty="0"/>
          </a:p>
        </p:txBody>
      </p:sp>
    </p:spTree>
    <p:extLst>
      <p:ext uri="{BB962C8B-B14F-4D97-AF65-F5344CB8AC3E}">
        <p14:creationId xmlns:p14="http://schemas.microsoft.com/office/powerpoint/2010/main" val="104946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7C569-8655-B586-ED0F-B574FB8A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57C7F2-D12A-6612-B462-0D8664D3854B}"/>
              </a:ext>
            </a:extLst>
          </p:cNvPr>
          <p:cNvSpPr>
            <a:spLocks noGrp="1"/>
          </p:cNvSpPr>
          <p:nvPr>
            <p:ph type="title"/>
          </p:nvPr>
        </p:nvSpPr>
        <p:spPr>
          <a:xfrm>
            <a:off x="0" y="1"/>
            <a:ext cx="12192000" cy="698499"/>
          </a:xfrm>
        </p:spPr>
        <p:txBody>
          <a:bodyPr/>
          <a:lstStyle/>
          <a:p>
            <a:pPr algn="ctr"/>
            <a:r>
              <a:rPr lang="en-GB" dirty="0" err="1"/>
              <a:t>Holtec</a:t>
            </a:r>
            <a:r>
              <a:rPr lang="en-GB" dirty="0"/>
              <a:t> SMR-160</a:t>
            </a:r>
          </a:p>
        </p:txBody>
      </p:sp>
      <p:sp>
        <p:nvSpPr>
          <p:cNvPr id="3" name="Content Placeholder 2">
            <a:extLst>
              <a:ext uri="{FF2B5EF4-FFF2-40B4-BE49-F238E27FC236}">
                <a16:creationId xmlns:a16="http://schemas.microsoft.com/office/drawing/2014/main" id="{1E862682-CA9E-1BB5-10C2-04FE51C488B0}"/>
              </a:ext>
            </a:extLst>
          </p:cNvPr>
          <p:cNvSpPr>
            <a:spLocks noGrp="1"/>
          </p:cNvSpPr>
          <p:nvPr>
            <p:ph idx="1"/>
          </p:nvPr>
        </p:nvSpPr>
        <p:spPr>
          <a:xfrm>
            <a:off x="0" y="698500"/>
            <a:ext cx="12192000" cy="6159499"/>
          </a:xfrm>
        </p:spPr>
        <p:txBody>
          <a:bodyPr>
            <a:normAutofit/>
          </a:bodyPr>
          <a:lstStyle/>
          <a:p>
            <a:r>
              <a:rPr lang="en-GB" dirty="0"/>
              <a:t>Announced 2010, as a 160MW PWR with an integral design &amp; passive safety</a:t>
            </a:r>
          </a:p>
          <a:p>
            <a:endParaRPr lang="en-GB" dirty="0"/>
          </a:p>
          <a:p>
            <a:r>
              <a:rPr lang="en-GB" dirty="0"/>
              <a:t>Applied for SMR-160 to undergo GDA in Dec 2023, approved by DESNZ in Dec 2023 &amp; given £34m of public money to undergo first 2 stages of the GDA</a:t>
            </a:r>
          </a:p>
          <a:p>
            <a:endParaRPr lang="en-GB" dirty="0"/>
          </a:p>
          <a:p>
            <a:r>
              <a:rPr lang="en-GB" dirty="0"/>
              <a:t>Between Dec 2023 &amp; Dec 2024, output of reactor doubled (no announcement), now SMR-300 (or SMR160+)</a:t>
            </a:r>
          </a:p>
        </p:txBody>
      </p:sp>
    </p:spTree>
    <p:extLst>
      <p:ext uri="{BB962C8B-B14F-4D97-AF65-F5344CB8AC3E}">
        <p14:creationId xmlns:p14="http://schemas.microsoft.com/office/powerpoint/2010/main" val="2299706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Westinghouse AP300</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a:bodyPr>
          <a:lstStyle/>
          <a:p>
            <a:r>
              <a:rPr lang="en-GB" dirty="0"/>
              <a:t>Announced May 2023. Scaled down version (300MW) of the AP1000 (1170MW). AP1000 (advanced passive) is a modular design relying on passive safety</a:t>
            </a:r>
          </a:p>
          <a:p>
            <a:endParaRPr lang="en-GB" dirty="0"/>
          </a:p>
          <a:p>
            <a:r>
              <a:rPr lang="en-GB" dirty="0"/>
              <a:t>8 AP1000s sold (USA &amp; China) but all suffered major construction delays (6+ years), were up to 4 times overbudget &amp; 2 of them had to be abandoned after 4 years construction</a:t>
            </a:r>
          </a:p>
          <a:p>
            <a:endParaRPr lang="en-GB" dirty="0"/>
          </a:p>
          <a:p>
            <a:r>
              <a:rPr lang="en-GB" dirty="0"/>
              <a:t>Technology to be used by the Teesside project (Community Nuclear Power)</a:t>
            </a:r>
          </a:p>
          <a:p>
            <a:endParaRPr lang="en-GB" dirty="0"/>
          </a:p>
          <a:p>
            <a:r>
              <a:rPr lang="en-GB" dirty="0"/>
              <a:t>Westinghouse applied for GDA in Feb 2024</a:t>
            </a:r>
          </a:p>
        </p:txBody>
      </p:sp>
    </p:spTree>
    <p:extLst>
      <p:ext uri="{BB962C8B-B14F-4D97-AF65-F5344CB8AC3E}">
        <p14:creationId xmlns:p14="http://schemas.microsoft.com/office/powerpoint/2010/main" val="1921980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err="1"/>
              <a:t>NuScale</a:t>
            </a:r>
            <a:r>
              <a:rPr lang="en-GB" dirty="0"/>
              <a:t> SMR (VOYGR)</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92500" lnSpcReduction="20000"/>
          </a:bodyPr>
          <a:lstStyle/>
          <a:p>
            <a:r>
              <a:rPr lang="en-GB" dirty="0"/>
              <a:t>Dates to early 2000s. </a:t>
            </a:r>
            <a:r>
              <a:rPr lang="en-GB" dirty="0" err="1"/>
              <a:t>NuScale</a:t>
            </a:r>
            <a:r>
              <a:rPr lang="en-GB" dirty="0"/>
              <a:t> set up 2007, Fluor (large US engineering company) became major shareholder in 2011</a:t>
            </a:r>
          </a:p>
          <a:p>
            <a:endParaRPr lang="en-GB" dirty="0"/>
          </a:p>
          <a:p>
            <a:r>
              <a:rPr lang="en-GB" dirty="0"/>
              <a:t>Originally 35MW, then 40MW, 50MW, 60MW, now 77MW. Designed to be built in clusters of 12, now also clusters of 4 or 6 reactors. Integral design relying on passive safety. Reactor below ground level, immersed in a water pool</a:t>
            </a:r>
          </a:p>
          <a:p>
            <a:endParaRPr lang="en-GB" dirty="0"/>
          </a:p>
          <a:p>
            <a:r>
              <a:rPr lang="en-GB" dirty="0"/>
              <a:t>50MW design submitted to US safety authorities in 2016 but when process was complete in 2021, 50MW design already abandoned &amp; scaled up by 50%. Regulatory review restarted from scratch in 2023</a:t>
            </a:r>
          </a:p>
          <a:p>
            <a:endParaRPr lang="en-GB" dirty="0"/>
          </a:p>
          <a:p>
            <a:r>
              <a:rPr lang="en-GB" dirty="0"/>
              <a:t>Only firm project was the Utah Associated Municipal Power System (UAMPS), announced 2016 as 12x50MW reactors, then 6x77MW reactors. About 50 utilities involved (2-3MW each) but despite large government subsidies only about a third of the capacity committed. Project collapsed in Dec 2023</a:t>
            </a:r>
          </a:p>
          <a:p>
            <a:endParaRPr lang="en-GB" dirty="0"/>
          </a:p>
          <a:p>
            <a:r>
              <a:rPr lang="en-GB" dirty="0" err="1"/>
              <a:t>NuScale</a:t>
            </a:r>
            <a:r>
              <a:rPr lang="en-GB" dirty="0"/>
              <a:t> seems unlikely to survive</a:t>
            </a:r>
          </a:p>
        </p:txBody>
      </p:sp>
    </p:spTree>
    <p:extLst>
      <p:ext uri="{BB962C8B-B14F-4D97-AF65-F5344CB8AC3E}">
        <p14:creationId xmlns:p14="http://schemas.microsoft.com/office/powerpoint/2010/main" val="1478736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err="1"/>
              <a:t>Framatome</a:t>
            </a:r>
            <a:r>
              <a:rPr lang="en-GB" dirty="0"/>
              <a:t> </a:t>
            </a:r>
            <a:r>
              <a:rPr lang="en-GB" dirty="0" err="1"/>
              <a:t>Nuward</a:t>
            </a:r>
            <a:endParaRPr lang="en-GB" dirty="0"/>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a:bodyPr>
          <a:lstStyle/>
          <a:p>
            <a:r>
              <a:rPr lang="en-GB" dirty="0"/>
              <a:t>Announced 2019. Twin reactors of 170MW each including passive safety, integral design with reactors buried &amp; immersed in water</a:t>
            </a:r>
          </a:p>
          <a:p>
            <a:endParaRPr lang="en-GB" dirty="0"/>
          </a:p>
          <a:p>
            <a:r>
              <a:rPr lang="en-GB" dirty="0"/>
              <a:t>Design still at ‘preliminary’ stage. Will be built first in France before offered for export. First concrete in France targeted for 2030.</a:t>
            </a:r>
          </a:p>
          <a:p>
            <a:endParaRPr lang="en-GB" dirty="0"/>
          </a:p>
          <a:p>
            <a:r>
              <a:rPr lang="en-GB" dirty="0" err="1"/>
              <a:t>Framatome</a:t>
            </a:r>
            <a:r>
              <a:rPr lang="en-GB" dirty="0"/>
              <a:t> has applied for funding to develop the design. Would British public money going into a French government owned company to develop the design be politically acceptable?</a:t>
            </a:r>
          </a:p>
          <a:p>
            <a:pPr marL="0" indent="0">
              <a:buNone/>
            </a:pPr>
            <a:endParaRPr lang="en-GB" dirty="0"/>
          </a:p>
        </p:txBody>
      </p:sp>
    </p:spTree>
    <p:extLst>
      <p:ext uri="{BB962C8B-B14F-4D97-AF65-F5344CB8AC3E}">
        <p14:creationId xmlns:p14="http://schemas.microsoft.com/office/powerpoint/2010/main" val="415154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Small Modular Reactors (SMRs)</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fontScale="77500" lnSpcReduction="20000"/>
          </a:bodyPr>
          <a:lstStyle/>
          <a:p>
            <a:pPr marL="0" indent="0">
              <a:buNone/>
            </a:pPr>
            <a:r>
              <a:rPr lang="en-GB" dirty="0"/>
              <a:t>For the past decade, there has been increasing levels of propaganda about SMRs. The claims are:</a:t>
            </a:r>
          </a:p>
          <a:p>
            <a:pPr marL="0" indent="0">
              <a:buNone/>
            </a:pPr>
            <a:endParaRPr lang="en-GB" dirty="0"/>
          </a:p>
          <a:p>
            <a:r>
              <a:rPr lang="en-GB" dirty="0"/>
              <a:t>They are cheaper &amp; easier to build, less prone to cost &amp; time overruns, easier to finance</a:t>
            </a:r>
          </a:p>
          <a:p>
            <a:r>
              <a:rPr lang="en-GB" dirty="0"/>
              <a:t>They are safer, melt-down proof, walk-away safe &amp; produce less waste (kW capacity) than large reactors</a:t>
            </a:r>
          </a:p>
          <a:p>
            <a:r>
              <a:rPr lang="en-GB" dirty="0"/>
              <a:t>Being smaller, there will be less opposition to their siting</a:t>
            </a:r>
          </a:p>
          <a:p>
            <a:r>
              <a:rPr lang="en-GB" dirty="0"/>
              <a:t>They will create large numbers of new jobs</a:t>
            </a:r>
          </a:p>
          <a:p>
            <a:endParaRPr lang="en-GB" dirty="0"/>
          </a:p>
          <a:p>
            <a:r>
              <a:rPr lang="en-GB" dirty="0"/>
              <a:t>As a result of this, the impression is that large numbers of SMRs are being ordered around the world</a:t>
            </a:r>
          </a:p>
          <a:p>
            <a:endParaRPr lang="en-GB" dirty="0"/>
          </a:p>
          <a:p>
            <a:r>
              <a:rPr lang="en-GB" b="1" i="1" dirty="0"/>
              <a:t>These claims are unproven or misleading or simply wrong</a:t>
            </a:r>
          </a:p>
          <a:p>
            <a:endParaRPr lang="en-GB" dirty="0"/>
          </a:p>
          <a:p>
            <a:r>
              <a:rPr lang="en-GB" dirty="0"/>
              <a:t>No modern design SMR is operating, 3 prototype SMRs are under construction (China, Russia, India)</a:t>
            </a:r>
          </a:p>
          <a:p>
            <a:endParaRPr lang="en-GB" dirty="0"/>
          </a:p>
          <a:p>
            <a:r>
              <a:rPr lang="en-GB" dirty="0"/>
              <a:t>No current design has completed a full safety review by an experienced &amp; credible regulator. Until this is done, it will not be known if the design is licensable or what the costs would be. So no design of SMR is commercially available to order</a:t>
            </a:r>
          </a:p>
        </p:txBody>
      </p:sp>
    </p:spTree>
    <p:extLst>
      <p:ext uri="{BB962C8B-B14F-4D97-AF65-F5344CB8AC3E}">
        <p14:creationId xmlns:p14="http://schemas.microsoft.com/office/powerpoint/2010/main" val="3560716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What are SMRs?</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499"/>
          </a:xfrm>
        </p:spPr>
        <p:txBody>
          <a:bodyPr>
            <a:normAutofit/>
          </a:bodyPr>
          <a:lstStyle/>
          <a:p>
            <a:r>
              <a:rPr lang="en-GB" dirty="0"/>
              <a:t>SMR covers such a wide range of sizes &amp; technologies, the term is meaningless</a:t>
            </a:r>
          </a:p>
          <a:p>
            <a:endParaRPr lang="en-GB" dirty="0"/>
          </a:p>
          <a:p>
            <a:r>
              <a:rPr lang="en-GB" dirty="0"/>
              <a:t>IAEA defines SMRs as 30-300MWe (reactors &lt;30MWe are called micro-reactors)</a:t>
            </a:r>
          </a:p>
          <a:p>
            <a:endParaRPr lang="en-GB" dirty="0"/>
          </a:p>
          <a:p>
            <a:pPr marL="0" indent="0">
              <a:buNone/>
            </a:pPr>
            <a:r>
              <a:rPr lang="en-GB" dirty="0"/>
              <a:t>They can be divided 2 categories:</a:t>
            </a:r>
          </a:p>
          <a:p>
            <a:r>
              <a:rPr lang="en-GB" dirty="0"/>
              <a:t>Smaller versions of the dominant existing reactor types: Pressurised Water Reactors (PWRs like Sizewell B) &amp; Boiling Water Reactors (BWRs);</a:t>
            </a:r>
          </a:p>
          <a:p>
            <a:r>
              <a:rPr lang="en-GB" dirty="0"/>
              <a:t>Advanced Modular Reactors: Technologies pursued for more than 50 years, but only built as prototype or demo plants (</a:t>
            </a:r>
            <a:r>
              <a:rPr lang="en-GB" dirty="0" err="1"/>
              <a:t>eg</a:t>
            </a:r>
            <a:r>
              <a:rPr lang="en-GB" dirty="0"/>
              <a:t> Fast Breeder Reactors), all unsuccessful; &amp; reactor designs long talked about but never built (e.g., Molten Salt Reactors). These are unlikely to be commercially available until after 2040 if ever</a:t>
            </a:r>
          </a:p>
        </p:txBody>
      </p:sp>
    </p:spTree>
    <p:extLst>
      <p:ext uri="{BB962C8B-B14F-4D97-AF65-F5344CB8AC3E}">
        <p14:creationId xmlns:p14="http://schemas.microsoft.com/office/powerpoint/2010/main" val="83638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F2E08-107E-E949-5622-21435D5A8D3B}"/>
              </a:ext>
            </a:extLst>
          </p:cNvPr>
          <p:cNvSpPr>
            <a:spLocks noGrp="1"/>
          </p:cNvSpPr>
          <p:nvPr>
            <p:ph type="title"/>
          </p:nvPr>
        </p:nvSpPr>
        <p:spPr>
          <a:xfrm>
            <a:off x="0" y="0"/>
            <a:ext cx="12192000" cy="777668"/>
          </a:xfrm>
        </p:spPr>
        <p:txBody>
          <a:bodyPr/>
          <a:lstStyle/>
          <a:p>
            <a:pPr algn="ctr"/>
            <a:r>
              <a:rPr lang="en-GB" dirty="0"/>
              <a:t>AMRs</a:t>
            </a:r>
          </a:p>
        </p:txBody>
      </p:sp>
      <p:sp>
        <p:nvSpPr>
          <p:cNvPr id="3" name="Content Placeholder 2">
            <a:extLst>
              <a:ext uri="{FF2B5EF4-FFF2-40B4-BE49-F238E27FC236}">
                <a16:creationId xmlns:a16="http://schemas.microsoft.com/office/drawing/2014/main" id="{C8293090-9570-9B83-8ED0-9DED1FDD7EEC}"/>
              </a:ext>
            </a:extLst>
          </p:cNvPr>
          <p:cNvSpPr>
            <a:spLocks noGrp="1"/>
          </p:cNvSpPr>
          <p:nvPr>
            <p:ph idx="1"/>
          </p:nvPr>
        </p:nvSpPr>
        <p:spPr>
          <a:xfrm>
            <a:off x="0" y="880217"/>
            <a:ext cx="12192000" cy="5977782"/>
          </a:xfrm>
        </p:spPr>
        <p:txBody>
          <a:bodyPr>
            <a:normAutofit fontScale="85000" lnSpcReduction="20000"/>
          </a:bodyPr>
          <a:lstStyle/>
          <a:p>
            <a:r>
              <a:rPr lang="en-GB" dirty="0"/>
              <a:t>Many types: high temperature gas-cooled reactors (HTGRs), molten salt, lead-cooled fast reactors, sodium cooled fast reactors, </a:t>
            </a:r>
          </a:p>
          <a:p>
            <a:endParaRPr lang="en-GB" dirty="0"/>
          </a:p>
          <a:p>
            <a:r>
              <a:rPr lang="en-GB" dirty="0"/>
              <a:t>UK funded Westinghouse lead-cooled fast reactor in 2020 but now focusing on HTGRs. Hope is HTGRs will be able to operate at 900+C, high enough to allow support the efficient production of hydrogen by thermo-chemical processes</a:t>
            </a:r>
          </a:p>
          <a:p>
            <a:endParaRPr lang="en-GB" dirty="0"/>
          </a:p>
          <a:p>
            <a:r>
              <a:rPr lang="en-GB" dirty="0"/>
              <a:t>Existing HTGRs only operate at 750C. Would require exotic/expensive materials to operate at 900C, assuming safety issues could be overcome</a:t>
            </a:r>
          </a:p>
          <a:p>
            <a:endParaRPr lang="en-GB" dirty="0"/>
          </a:p>
          <a:p>
            <a:r>
              <a:rPr lang="en-GB" dirty="0"/>
              <a:t>X-Energy (80MW HTGR) applied for a GDA in Jan 2023. No response yet from DESNZ</a:t>
            </a:r>
          </a:p>
          <a:p>
            <a:endParaRPr lang="en-GB" dirty="0"/>
          </a:p>
          <a:p>
            <a:r>
              <a:rPr lang="en-GB" dirty="0"/>
              <a:t>‘BEIS are not currently aware of any viable fully commercial proposals for HTGRs that could be deployed in time to make an impact on Net Zero by 2050. Current evidence suggests that low technology readiness, in the context of potential commercial applications may be one of the reasons for this market failure. Therefore, BEIS will provide support to a demonstration that will address this technology gap and enable HTGRs to contribute to the Net Zero 2050 target.’</a:t>
            </a:r>
          </a:p>
        </p:txBody>
      </p:sp>
    </p:spTree>
    <p:extLst>
      <p:ext uri="{BB962C8B-B14F-4D97-AF65-F5344CB8AC3E}">
        <p14:creationId xmlns:p14="http://schemas.microsoft.com/office/powerpoint/2010/main" val="2435023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29D4-E9F4-400E-A8C1-8F5966AAC773}"/>
              </a:ext>
            </a:extLst>
          </p:cNvPr>
          <p:cNvSpPr>
            <a:spLocks noGrp="1"/>
          </p:cNvSpPr>
          <p:nvPr>
            <p:ph type="title"/>
          </p:nvPr>
        </p:nvSpPr>
        <p:spPr>
          <a:xfrm>
            <a:off x="0" y="1"/>
            <a:ext cx="12192000" cy="698499"/>
          </a:xfrm>
        </p:spPr>
        <p:txBody>
          <a:bodyPr/>
          <a:lstStyle/>
          <a:p>
            <a:pPr algn="ctr"/>
            <a:r>
              <a:rPr lang="en-GB" dirty="0"/>
              <a:t>What are Light Water Reactor options?</a:t>
            </a:r>
          </a:p>
        </p:txBody>
      </p:sp>
      <p:sp>
        <p:nvSpPr>
          <p:cNvPr id="3" name="Content Placeholder 2">
            <a:extLst>
              <a:ext uri="{FF2B5EF4-FFF2-40B4-BE49-F238E27FC236}">
                <a16:creationId xmlns:a16="http://schemas.microsoft.com/office/drawing/2014/main" id="{E241CBCD-63CB-4342-BDAB-BEA86725B40C}"/>
              </a:ext>
            </a:extLst>
          </p:cNvPr>
          <p:cNvSpPr>
            <a:spLocks noGrp="1"/>
          </p:cNvSpPr>
          <p:nvPr>
            <p:ph idx="1"/>
          </p:nvPr>
        </p:nvSpPr>
        <p:spPr>
          <a:xfrm>
            <a:off x="0" y="698500"/>
            <a:ext cx="12192000" cy="6159500"/>
          </a:xfrm>
        </p:spPr>
        <p:txBody>
          <a:bodyPr>
            <a:normAutofit fontScale="92500" lnSpcReduction="20000"/>
          </a:bodyPr>
          <a:lstStyle/>
          <a:p>
            <a:r>
              <a:rPr lang="en-GB" dirty="0"/>
              <a:t>PWR &amp; BWR SMR designs are at least 80MW &amp; some are larger than 300MW</a:t>
            </a:r>
          </a:p>
          <a:p>
            <a:endParaRPr lang="en-GB" dirty="0"/>
          </a:p>
          <a:p>
            <a:r>
              <a:rPr lang="en-GB" dirty="0"/>
              <a:t>Rolls Royce SMR reactor design, 470MW, larger than any Magnox except Wylfa, about same size as an AGR. Rolls Royce SMR is twice the size of the </a:t>
            </a:r>
            <a:r>
              <a:rPr lang="en-GB" dirty="0" err="1"/>
              <a:t>Trawsfynydd</a:t>
            </a:r>
            <a:r>
              <a:rPr lang="en-GB" dirty="0"/>
              <a:t> </a:t>
            </a:r>
            <a:r>
              <a:rPr lang="en-GB" dirty="0" err="1"/>
              <a:t>Magnoxes</a:t>
            </a:r>
            <a:endParaRPr lang="en-GB" dirty="0"/>
          </a:p>
          <a:p>
            <a:pPr marL="0" indent="0">
              <a:buNone/>
            </a:pPr>
            <a:endParaRPr lang="en-GB" dirty="0"/>
          </a:p>
          <a:p>
            <a:r>
              <a:rPr lang="en-GB" dirty="0"/>
              <a:t>Some designs claim improved safety by use of passive safety systems – in an accident, natural processes rather than engineered systems control the reactor – integral designs – all the major systems are contained in the reactor vessel, not just the reactor &amp; reactors built underground &amp; housed under water</a:t>
            </a:r>
          </a:p>
          <a:p>
            <a:endParaRPr lang="en-GB" dirty="0"/>
          </a:p>
          <a:p>
            <a:r>
              <a:rPr lang="en-GB" dirty="0"/>
              <a:t>Rolls Royce SMR has none of these features</a:t>
            </a:r>
          </a:p>
          <a:p>
            <a:endParaRPr lang="en-GB" dirty="0"/>
          </a:p>
          <a:p>
            <a:r>
              <a:rPr lang="en-GB" dirty="0"/>
              <a:t>Oct 2023 6 PWR &amp; BWR designs selected by Great British Nuclear to bid for UK public money to develop designs: RR, GE-Hitachi, </a:t>
            </a:r>
            <a:r>
              <a:rPr lang="en-GB" dirty="0" err="1"/>
              <a:t>Holtec</a:t>
            </a:r>
            <a:r>
              <a:rPr lang="en-GB" dirty="0"/>
              <a:t>, Westinghouse, </a:t>
            </a:r>
            <a:r>
              <a:rPr lang="en-GB" dirty="0" err="1"/>
              <a:t>Framatome</a:t>
            </a:r>
            <a:r>
              <a:rPr lang="en-GB" dirty="0"/>
              <a:t>, </a:t>
            </a:r>
            <a:r>
              <a:rPr lang="en-GB" dirty="0" err="1"/>
              <a:t>NuScale</a:t>
            </a:r>
            <a:endParaRPr lang="en-GB" dirty="0"/>
          </a:p>
          <a:p>
            <a:endParaRPr lang="en-GB" dirty="0"/>
          </a:p>
          <a:p>
            <a:r>
              <a:rPr lang="en-GB" dirty="0"/>
              <a:t>Results in spring 2024, contracts summer. Budget up to £20bn to design &amp; </a:t>
            </a:r>
            <a:r>
              <a:rPr lang="en-GB" b="1" i="1" dirty="0"/>
              <a:t>build </a:t>
            </a:r>
            <a:r>
              <a:rPr lang="en-GB" dirty="0"/>
              <a:t>SMRs</a:t>
            </a:r>
          </a:p>
        </p:txBody>
      </p:sp>
    </p:spTree>
    <p:extLst>
      <p:ext uri="{BB962C8B-B14F-4D97-AF65-F5344CB8AC3E}">
        <p14:creationId xmlns:p14="http://schemas.microsoft.com/office/powerpoint/2010/main" val="2877105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9977B8-7828-ED82-DB0A-A3F6C05989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D47162-CEA3-E668-4F7A-B0E2AB7A2978}"/>
              </a:ext>
            </a:extLst>
          </p:cNvPr>
          <p:cNvSpPr>
            <a:spLocks noGrp="1"/>
          </p:cNvSpPr>
          <p:nvPr>
            <p:ph type="title"/>
          </p:nvPr>
        </p:nvSpPr>
        <p:spPr>
          <a:xfrm>
            <a:off x="0" y="1"/>
            <a:ext cx="12192000" cy="698499"/>
          </a:xfrm>
        </p:spPr>
        <p:txBody>
          <a:bodyPr/>
          <a:lstStyle/>
          <a:p>
            <a:pPr algn="ctr"/>
            <a:r>
              <a:rPr lang="en-GB" dirty="0"/>
              <a:t>Scale economies/diseconomies</a:t>
            </a:r>
          </a:p>
        </p:txBody>
      </p:sp>
      <p:sp>
        <p:nvSpPr>
          <p:cNvPr id="3" name="Content Placeholder 2">
            <a:extLst>
              <a:ext uri="{FF2B5EF4-FFF2-40B4-BE49-F238E27FC236}">
                <a16:creationId xmlns:a16="http://schemas.microsoft.com/office/drawing/2014/main" id="{1774E81A-CE1C-F52B-B68C-65D5030BACFF}"/>
              </a:ext>
            </a:extLst>
          </p:cNvPr>
          <p:cNvSpPr>
            <a:spLocks noGrp="1"/>
          </p:cNvSpPr>
          <p:nvPr>
            <p:ph idx="1"/>
          </p:nvPr>
        </p:nvSpPr>
        <p:spPr>
          <a:xfrm>
            <a:off x="0" y="698500"/>
            <a:ext cx="12192000" cy="6159499"/>
          </a:xfrm>
        </p:spPr>
        <p:txBody>
          <a:bodyPr>
            <a:normAutofit fontScale="92500"/>
          </a:bodyPr>
          <a:lstStyle/>
          <a:p>
            <a:r>
              <a:rPr lang="en-GB" dirty="0"/>
              <a:t>The size of reactors has consistently increased since the 1960s. Industry has tried to counter poor economics by seeking scale economies – a 1000MW reactor vessel weighs less &amp; costs less than 5 x 200MW reactor vessels</a:t>
            </a:r>
          </a:p>
          <a:p>
            <a:endParaRPr lang="en-GB" dirty="0"/>
          </a:p>
          <a:p>
            <a:r>
              <a:rPr lang="en-GB" dirty="0"/>
              <a:t>Claimed savings from factory manufacture, modularisation etc will have to more than counter lost scale economies</a:t>
            </a:r>
          </a:p>
          <a:p>
            <a:endParaRPr lang="en-GB" dirty="0"/>
          </a:p>
          <a:p>
            <a:r>
              <a:rPr lang="en-GB" dirty="0"/>
              <a:t>Are reactors difficult to build because they are large or because they are complex?</a:t>
            </a:r>
          </a:p>
          <a:p>
            <a:endParaRPr lang="en-GB" dirty="0"/>
          </a:p>
          <a:p>
            <a:r>
              <a:rPr lang="en-GB" dirty="0"/>
              <a:t>Why would small reactors be less complex than large ones unless safety features were significantly cut back?</a:t>
            </a:r>
          </a:p>
          <a:p>
            <a:endParaRPr lang="en-GB" dirty="0"/>
          </a:p>
          <a:p>
            <a:r>
              <a:rPr lang="en-GB" dirty="0"/>
              <a:t>But being cheaper than large reactors is not enough. They have to be cheaper than the cheapest low-carbon options</a:t>
            </a:r>
          </a:p>
          <a:p>
            <a:pPr marL="0" indent="0">
              <a:buNone/>
            </a:pPr>
            <a:endParaRPr lang="en-GB" dirty="0"/>
          </a:p>
        </p:txBody>
      </p:sp>
    </p:spTree>
    <p:extLst>
      <p:ext uri="{BB962C8B-B14F-4D97-AF65-F5344CB8AC3E}">
        <p14:creationId xmlns:p14="http://schemas.microsoft.com/office/powerpoint/2010/main" val="1830272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F841B-B7A0-0A13-C353-D604A18198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139924-CD18-4FE7-2DB1-F12E9E59FF84}"/>
              </a:ext>
            </a:extLst>
          </p:cNvPr>
          <p:cNvSpPr>
            <a:spLocks noGrp="1"/>
          </p:cNvSpPr>
          <p:nvPr>
            <p:ph type="title"/>
          </p:nvPr>
        </p:nvSpPr>
        <p:spPr>
          <a:xfrm>
            <a:off x="0" y="1"/>
            <a:ext cx="12192000" cy="698499"/>
          </a:xfrm>
        </p:spPr>
        <p:txBody>
          <a:bodyPr>
            <a:normAutofit/>
          </a:bodyPr>
          <a:lstStyle/>
          <a:p>
            <a:pPr algn="ctr"/>
            <a:r>
              <a:rPr lang="en-GB" dirty="0"/>
              <a:t>Is Small or Large beautiful? Experience with AP1000</a:t>
            </a:r>
          </a:p>
        </p:txBody>
      </p:sp>
      <p:sp>
        <p:nvSpPr>
          <p:cNvPr id="3" name="Content Placeholder 2">
            <a:extLst>
              <a:ext uri="{FF2B5EF4-FFF2-40B4-BE49-F238E27FC236}">
                <a16:creationId xmlns:a16="http://schemas.microsoft.com/office/drawing/2014/main" id="{2612794F-AF96-49AB-8404-04226599A486}"/>
              </a:ext>
            </a:extLst>
          </p:cNvPr>
          <p:cNvSpPr>
            <a:spLocks noGrp="1"/>
          </p:cNvSpPr>
          <p:nvPr>
            <p:ph idx="1"/>
          </p:nvPr>
        </p:nvSpPr>
        <p:spPr>
          <a:xfrm>
            <a:off x="0" y="698500"/>
            <a:ext cx="12192000" cy="6159499"/>
          </a:xfrm>
        </p:spPr>
        <p:txBody>
          <a:bodyPr>
            <a:normAutofit fontScale="92500" lnSpcReduction="10000"/>
          </a:bodyPr>
          <a:lstStyle/>
          <a:p>
            <a:r>
              <a:rPr lang="en-GB" dirty="0"/>
              <a:t>In 1989, Westinghouse announced AP600 claiming they had looked for scale economies in large reactors but there were none. It was assessed &amp; approved by US safety body in 1998 after 5 years but by then it was clear it was uneconomic, so never marketed</a:t>
            </a:r>
          </a:p>
          <a:p>
            <a:endParaRPr lang="en-GB" dirty="0"/>
          </a:p>
          <a:p>
            <a:r>
              <a:rPr lang="en-GB" dirty="0"/>
              <a:t>Westinghouse scaled it up to 1170MW (AP1000) to improve the economics. It was submitted to US NRC in 2002 but only given final approval in 2011.</a:t>
            </a:r>
          </a:p>
          <a:p>
            <a:endParaRPr lang="en-GB" dirty="0"/>
          </a:p>
          <a:p>
            <a:r>
              <a:rPr lang="en-GB" dirty="0"/>
              <a:t>China scaled design up to 1550MW (CAP1400) to reduce costs. No CAP1400s built yet</a:t>
            </a:r>
          </a:p>
          <a:p>
            <a:endParaRPr lang="en-GB" dirty="0"/>
          </a:p>
          <a:p>
            <a:r>
              <a:rPr lang="en-GB" dirty="0"/>
              <a:t>Now Westinghouse has scaled the AP design down to 300MW</a:t>
            </a:r>
          </a:p>
          <a:p>
            <a:endParaRPr lang="en-GB" dirty="0"/>
          </a:p>
          <a:p>
            <a:r>
              <a:rPr lang="en-GB" dirty="0"/>
              <a:t>Does scaling-up or scaling-down reduce costs?</a:t>
            </a:r>
          </a:p>
          <a:p>
            <a:endParaRPr lang="en-GB" dirty="0"/>
          </a:p>
          <a:p>
            <a:r>
              <a:rPr lang="en-GB" dirty="0"/>
              <a:t>AP series factory-built, modular, passive. But all 8 AP1000s including 4 for China very expensive &amp; way over budget</a:t>
            </a:r>
          </a:p>
        </p:txBody>
      </p:sp>
    </p:spTree>
    <p:extLst>
      <p:ext uri="{BB962C8B-B14F-4D97-AF65-F5344CB8AC3E}">
        <p14:creationId xmlns:p14="http://schemas.microsoft.com/office/powerpoint/2010/main" val="257425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CFD3C-8266-FD98-F32A-64E8CD53ED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E07C3A-5ECA-CFCF-DED0-942597FCA215}"/>
              </a:ext>
            </a:extLst>
          </p:cNvPr>
          <p:cNvSpPr>
            <a:spLocks noGrp="1"/>
          </p:cNvSpPr>
          <p:nvPr>
            <p:ph type="title"/>
          </p:nvPr>
        </p:nvSpPr>
        <p:spPr>
          <a:xfrm>
            <a:off x="0" y="1"/>
            <a:ext cx="12192000" cy="698499"/>
          </a:xfrm>
        </p:spPr>
        <p:txBody>
          <a:bodyPr>
            <a:normAutofit/>
          </a:bodyPr>
          <a:lstStyle/>
          <a:p>
            <a:pPr algn="ctr"/>
            <a:r>
              <a:rPr lang="en-GB" dirty="0"/>
              <a:t>Production lines/modularisation/factory manufacture</a:t>
            </a:r>
          </a:p>
        </p:txBody>
      </p:sp>
      <p:sp>
        <p:nvSpPr>
          <p:cNvPr id="3" name="Content Placeholder 2">
            <a:extLst>
              <a:ext uri="{FF2B5EF4-FFF2-40B4-BE49-F238E27FC236}">
                <a16:creationId xmlns:a16="http://schemas.microsoft.com/office/drawing/2014/main" id="{F12D2A34-31BE-15C1-42B7-E00BE2677C28}"/>
              </a:ext>
            </a:extLst>
          </p:cNvPr>
          <p:cNvSpPr>
            <a:spLocks noGrp="1"/>
          </p:cNvSpPr>
          <p:nvPr>
            <p:ph idx="1"/>
          </p:nvPr>
        </p:nvSpPr>
        <p:spPr>
          <a:xfrm>
            <a:off x="0" y="698500"/>
            <a:ext cx="12192000" cy="6159499"/>
          </a:xfrm>
        </p:spPr>
        <p:txBody>
          <a:bodyPr>
            <a:normAutofit fontScale="92500" lnSpcReduction="20000"/>
          </a:bodyPr>
          <a:lstStyle/>
          <a:p>
            <a:r>
              <a:rPr lang="en-GB" dirty="0"/>
              <a:t>The Model T Ford image of identical equipment being made on a rolling production line like car manufacture is misleading. Rolls Royce production lines would produce 2-4 reactors per year</a:t>
            </a:r>
          </a:p>
          <a:p>
            <a:endParaRPr lang="en-GB" dirty="0"/>
          </a:p>
          <a:p>
            <a:r>
              <a:rPr lang="en-GB" dirty="0"/>
              <a:t>Production lines are expensive to set up &amp; inflexible &amp; only cheap if fully loaded. If they are not, they must be closed/mothballed. If the design needs to be changed, there will be expensive retooling costs</a:t>
            </a:r>
          </a:p>
          <a:p>
            <a:endParaRPr lang="en-GB" dirty="0"/>
          </a:p>
          <a:p>
            <a:r>
              <a:rPr lang="en-GB" dirty="0"/>
              <a:t>Rolls Royce wants to make its first reactor on a production line to prove the economics but if this is done, before the first kWh of electricity is generated, at least another 10-12 reactors will be in various stages of manufacture. This is a huge gamble on the design being economically &amp; technically viable. </a:t>
            </a:r>
          </a:p>
          <a:p>
            <a:endParaRPr lang="en-GB" dirty="0"/>
          </a:p>
          <a:p>
            <a:r>
              <a:rPr lang="en-GB" dirty="0"/>
              <a:t>All reactors require a mix of factory work &amp; on-site assembly. The claim for SMRs is simply that the balance is more towards off-site work. The Westinghouse AP1000 is claimed to be modular &amp; factory produced but this did not prevent construction of all 8 reactors ordered going badly wrong</a:t>
            </a:r>
          </a:p>
          <a:p>
            <a:endParaRPr lang="en-GB" dirty="0"/>
          </a:p>
        </p:txBody>
      </p:sp>
    </p:spTree>
    <p:extLst>
      <p:ext uri="{BB962C8B-B14F-4D97-AF65-F5344CB8AC3E}">
        <p14:creationId xmlns:p14="http://schemas.microsoft.com/office/powerpoint/2010/main" val="1474025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EE876-C2EA-E8AC-28B7-92CBD9CA0F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82A936-5734-7A5A-F63A-48CBD8B40497}"/>
              </a:ext>
            </a:extLst>
          </p:cNvPr>
          <p:cNvSpPr>
            <a:spLocks noGrp="1"/>
          </p:cNvSpPr>
          <p:nvPr>
            <p:ph type="title"/>
          </p:nvPr>
        </p:nvSpPr>
        <p:spPr>
          <a:xfrm>
            <a:off x="0" y="1"/>
            <a:ext cx="12192000" cy="698499"/>
          </a:xfrm>
        </p:spPr>
        <p:txBody>
          <a:bodyPr/>
          <a:lstStyle/>
          <a:p>
            <a:pPr algn="ctr"/>
            <a:r>
              <a:rPr lang="en-GB" dirty="0"/>
              <a:t>Waste &amp; safety</a:t>
            </a:r>
          </a:p>
        </p:txBody>
      </p:sp>
      <p:sp>
        <p:nvSpPr>
          <p:cNvPr id="3" name="Content Placeholder 2">
            <a:extLst>
              <a:ext uri="{FF2B5EF4-FFF2-40B4-BE49-F238E27FC236}">
                <a16:creationId xmlns:a16="http://schemas.microsoft.com/office/drawing/2014/main" id="{BE0CA169-75A8-3B12-4CBF-7686D9C32AF1}"/>
              </a:ext>
            </a:extLst>
          </p:cNvPr>
          <p:cNvSpPr>
            <a:spLocks noGrp="1"/>
          </p:cNvSpPr>
          <p:nvPr>
            <p:ph idx="1"/>
          </p:nvPr>
        </p:nvSpPr>
        <p:spPr>
          <a:xfrm>
            <a:off x="0" y="698500"/>
            <a:ext cx="12192000" cy="6159499"/>
          </a:xfrm>
        </p:spPr>
        <p:txBody>
          <a:bodyPr>
            <a:normAutofit/>
          </a:bodyPr>
          <a:lstStyle/>
          <a:p>
            <a:pPr marL="0" indent="0">
              <a:buNone/>
            </a:pPr>
            <a:r>
              <a:rPr lang="en-GB" dirty="0"/>
              <a:t>Waste</a:t>
            </a:r>
          </a:p>
          <a:p>
            <a:r>
              <a:rPr lang="en-GB" dirty="0"/>
              <a:t>All things equal, a large PWR/BWR will create less waste than the same capacity of small reactors</a:t>
            </a:r>
          </a:p>
          <a:p>
            <a:r>
              <a:rPr lang="en-GB" dirty="0"/>
              <a:t>Macfarlane (former Nuclear Regulatory Commission Commissioner) calculates that SMRs will increase the volume &amp; complexity of waste by a factor of 2-30 (e.g., greater neutron leakage)</a:t>
            </a:r>
          </a:p>
          <a:p>
            <a:endParaRPr lang="en-GB" dirty="0"/>
          </a:p>
          <a:p>
            <a:pPr marL="0" indent="0">
              <a:buNone/>
            </a:pPr>
            <a:r>
              <a:rPr lang="en-GB" dirty="0"/>
              <a:t>Safety</a:t>
            </a:r>
          </a:p>
          <a:p>
            <a:r>
              <a:rPr lang="en-GB" dirty="0"/>
              <a:t>Passive, integral &amp; sub-surface designs are not necessarily safer, they just raise different safety issues</a:t>
            </a:r>
          </a:p>
          <a:p>
            <a:r>
              <a:rPr lang="en-GB" dirty="0"/>
              <a:t>Will small reactors be allowed without safety features needed for large reactors?</a:t>
            </a:r>
          </a:p>
        </p:txBody>
      </p:sp>
    </p:spTree>
    <p:extLst>
      <p:ext uri="{BB962C8B-B14F-4D97-AF65-F5344CB8AC3E}">
        <p14:creationId xmlns:p14="http://schemas.microsoft.com/office/powerpoint/2010/main" val="691433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4436</TotalTime>
  <Words>2210</Words>
  <Application>Microsoft Office PowerPoint</Application>
  <PresentationFormat>Widescreen</PresentationFormat>
  <Paragraphs>158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Prospects for SMRs in the UK Steve Thomas  Presentation to Webinar February 21, 2024</vt:lpstr>
      <vt:lpstr>Small Modular Reactors (SMRs)</vt:lpstr>
      <vt:lpstr>What are SMRs?</vt:lpstr>
      <vt:lpstr>AMRs</vt:lpstr>
      <vt:lpstr>What are Light Water Reactor options?</vt:lpstr>
      <vt:lpstr>Scale economies/diseconomies</vt:lpstr>
      <vt:lpstr>Is Small or Large beautiful? Experience with AP1000</vt:lpstr>
      <vt:lpstr>Production lines/modularisation/factory manufacture</vt:lpstr>
      <vt:lpstr>Waste &amp; safety</vt:lpstr>
      <vt:lpstr>Jobs</vt:lpstr>
      <vt:lpstr>Conclusions</vt:lpstr>
      <vt:lpstr>Rolls Royce SMR</vt:lpstr>
      <vt:lpstr>GE-Hitachi BWRX-300</vt:lpstr>
      <vt:lpstr>Holtec SMR-160</vt:lpstr>
      <vt:lpstr>Westinghouse AP300</vt:lpstr>
      <vt:lpstr>NuScale SMR (VOYGR)</vt:lpstr>
      <vt:lpstr>Framatome Nuward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Hinkley Point C: An update</dc:title>
  <dc:creator>Prof. Stephen D. Thomas</dc:creator>
  <cp:lastModifiedBy>David Toke</cp:lastModifiedBy>
  <cp:revision>93</cp:revision>
  <dcterms:created xsi:type="dcterms:W3CDTF">2018-04-06T08:30:26Z</dcterms:created>
  <dcterms:modified xsi:type="dcterms:W3CDTF">2024-02-25T10:02:31Z</dcterms:modified>
</cp:coreProperties>
</file>